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84" r:id="rId2"/>
    <p:sldId id="281" r:id="rId3"/>
    <p:sldId id="282" r:id="rId4"/>
    <p:sldId id="258" r:id="rId5"/>
    <p:sldId id="261" r:id="rId6"/>
    <p:sldId id="259" r:id="rId7"/>
    <p:sldId id="274" r:id="rId8"/>
    <p:sldId id="275" r:id="rId9"/>
    <p:sldId id="277" r:id="rId10"/>
    <p:sldId id="280" r:id="rId11"/>
    <p:sldId id="283" r:id="rId12"/>
    <p:sldId id="28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00"/>
    <a:srgbClr val="33CC33"/>
    <a:srgbClr val="FF3300"/>
    <a:srgbClr val="058D2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608" autoAdjust="0"/>
    <p:restoredTop sz="89606" autoAdjust="0"/>
  </p:normalViewPr>
  <p:slideViewPr>
    <p:cSldViewPr>
      <p:cViewPr>
        <p:scale>
          <a:sx n="80" d="100"/>
          <a:sy n="80" d="100"/>
        </p:scale>
        <p:origin x="-96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9E2AF8F-8822-4AE2-81B0-C9F2B6C99720}" type="datetimeFigureOut">
              <a:rPr lang="en-PH" smtClean="0"/>
              <a:pPr/>
              <a:t>4/3/2013</a:t>
            </a:fld>
            <a:endParaRPr lang="en-PH"/>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0CE7D4-ED65-4EAE-A109-275F3C46A723}" type="slidenum">
              <a:rPr lang="en-PH" smtClean="0"/>
              <a:pPr/>
              <a:t>‹#›</a:t>
            </a:fld>
            <a:endParaRPr lang="en-PH"/>
          </a:p>
        </p:txBody>
      </p:sp>
    </p:spTree>
    <p:extLst>
      <p:ext uri="{BB962C8B-B14F-4D97-AF65-F5344CB8AC3E}">
        <p14:creationId xmlns:p14="http://schemas.microsoft.com/office/powerpoint/2010/main" xmlns="" val="3802551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D4060D-3C02-4FB9-9131-CC2E0CCC654B}" type="datetimeFigureOut">
              <a:rPr lang="en-PH" smtClean="0"/>
              <a:pPr/>
              <a:t>4/3/2013</a:t>
            </a:fld>
            <a:endParaRPr lang="en-P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3CE380-7B8D-4E8B-9ADA-1E1C64D471B4}" type="slidenum">
              <a:rPr lang="en-PH" smtClean="0"/>
              <a:pPr/>
              <a:t>‹#›</a:t>
            </a:fld>
            <a:endParaRPr lang="en-PH"/>
          </a:p>
        </p:txBody>
      </p:sp>
    </p:spTree>
    <p:extLst>
      <p:ext uri="{BB962C8B-B14F-4D97-AF65-F5344CB8AC3E}">
        <p14:creationId xmlns:p14="http://schemas.microsoft.com/office/powerpoint/2010/main" xmlns="" val="2973469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PH" dirty="0"/>
          </a:p>
        </p:txBody>
      </p:sp>
      <p:sp>
        <p:nvSpPr>
          <p:cNvPr id="4" name="Slide Number Placeholder 3"/>
          <p:cNvSpPr>
            <a:spLocks noGrp="1"/>
          </p:cNvSpPr>
          <p:nvPr>
            <p:ph type="sldNum" sz="quarter" idx="10"/>
          </p:nvPr>
        </p:nvSpPr>
        <p:spPr/>
        <p:txBody>
          <a:bodyPr/>
          <a:lstStyle/>
          <a:p>
            <a:fld id="{D93CE380-7B8D-4E8B-9ADA-1E1C64D471B4}" type="slidenum">
              <a:rPr lang="en-PH" smtClean="0"/>
              <a:pPr/>
              <a:t>4</a:t>
            </a:fld>
            <a:endParaRPr lang="en-P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fld id="{53B6CDA9-6F35-4A3D-82DB-BD1BB313354C}" type="datetimeFigureOut">
              <a:rPr lang="en-PH" smtClean="0"/>
              <a:pPr/>
              <a:t>4/3/2013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A2E5658A-CA6C-4336-A68B-4CA0AADD83A9}" type="slidenum">
              <a:rPr lang="en-PH" smtClean="0"/>
              <a:pPr/>
              <a:t>‹#›</a:t>
            </a:fld>
            <a:endParaRPr lang="en-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53B6CDA9-6F35-4A3D-82DB-BD1BB313354C}" type="datetimeFigureOut">
              <a:rPr lang="en-PH" smtClean="0"/>
              <a:pPr/>
              <a:t>4/3/2013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A2E5658A-CA6C-4336-A68B-4CA0AADD83A9}" type="slidenum">
              <a:rPr lang="en-PH" smtClean="0"/>
              <a:pPr/>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53B6CDA9-6F35-4A3D-82DB-BD1BB313354C}" type="datetimeFigureOut">
              <a:rPr lang="en-PH" smtClean="0"/>
              <a:pPr/>
              <a:t>4/3/2013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A2E5658A-CA6C-4336-A68B-4CA0AADD83A9}" type="slidenum">
              <a:rPr lang="en-PH" smtClean="0"/>
              <a:pPr/>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fld id="{53B6CDA9-6F35-4A3D-82DB-BD1BB313354C}" type="datetimeFigureOut">
              <a:rPr lang="en-PH" smtClean="0"/>
              <a:pPr/>
              <a:t>4/3/2013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A2E5658A-CA6C-4336-A68B-4CA0AADD83A9}" type="slidenum">
              <a:rPr lang="en-PH" smtClean="0"/>
              <a:pPr/>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B6CDA9-6F35-4A3D-82DB-BD1BB313354C}" type="datetimeFigureOut">
              <a:rPr lang="en-PH" smtClean="0"/>
              <a:pPr/>
              <a:t>4/3/2013</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A2E5658A-CA6C-4336-A68B-4CA0AADD83A9}" type="slidenum">
              <a:rPr lang="en-PH" smtClean="0"/>
              <a:pPr/>
              <a:t>‹#›</a:t>
            </a:fld>
            <a:endParaRPr lang="en-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fld id="{53B6CDA9-6F35-4A3D-82DB-BD1BB313354C}" type="datetimeFigureOut">
              <a:rPr lang="en-PH" smtClean="0"/>
              <a:pPr/>
              <a:t>4/3/2013</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A2E5658A-CA6C-4336-A68B-4CA0AADD83A9}" type="slidenum">
              <a:rPr lang="en-PH" smtClean="0"/>
              <a:pPr/>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fld id="{53B6CDA9-6F35-4A3D-82DB-BD1BB313354C}" type="datetimeFigureOut">
              <a:rPr lang="en-PH" smtClean="0"/>
              <a:pPr/>
              <a:t>4/3/2013</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A2E5658A-CA6C-4336-A68B-4CA0AADD83A9}" type="slidenum">
              <a:rPr lang="en-PH" smtClean="0"/>
              <a:pPr/>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fld id="{53B6CDA9-6F35-4A3D-82DB-BD1BB313354C}" type="datetimeFigureOut">
              <a:rPr lang="en-PH" smtClean="0"/>
              <a:pPr/>
              <a:t>4/3/2013</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A2E5658A-CA6C-4336-A68B-4CA0AADD83A9}" type="slidenum">
              <a:rPr lang="en-PH" smtClean="0"/>
              <a:pPr/>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B6CDA9-6F35-4A3D-82DB-BD1BB313354C}" type="datetimeFigureOut">
              <a:rPr lang="en-PH" smtClean="0"/>
              <a:pPr/>
              <a:t>4/3/2013</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A2E5658A-CA6C-4336-A68B-4CA0AADD83A9}" type="slidenum">
              <a:rPr lang="en-PH" smtClean="0"/>
              <a:pPr/>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6CDA9-6F35-4A3D-82DB-BD1BB313354C}" type="datetimeFigureOut">
              <a:rPr lang="en-PH" smtClean="0"/>
              <a:pPr/>
              <a:t>4/3/2013</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A2E5658A-CA6C-4336-A68B-4CA0AADD83A9}" type="slidenum">
              <a:rPr lang="en-PH" smtClean="0"/>
              <a:pPr/>
              <a:t>‹#›</a:t>
            </a:fld>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B6CDA9-6F35-4A3D-82DB-BD1BB313354C}" type="datetimeFigureOut">
              <a:rPr lang="en-PH" smtClean="0"/>
              <a:pPr/>
              <a:t>4/3/2013</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A2E5658A-CA6C-4336-A68B-4CA0AADD83A9}" type="slidenum">
              <a:rPr lang="en-PH" smtClean="0"/>
              <a:pPr/>
              <a:t>‹#›</a:t>
            </a:fld>
            <a:endParaRPr lang="en-P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6CDA9-6F35-4A3D-82DB-BD1BB313354C}" type="datetimeFigureOut">
              <a:rPr lang="en-PH" smtClean="0"/>
              <a:pPr/>
              <a:t>4/3/2013</a:t>
            </a:fld>
            <a:endParaRPr lang="en-P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5658A-CA6C-4336-A68B-4CA0AADD83A9}" type="slidenum">
              <a:rPr lang="en-PH" smtClean="0"/>
              <a:pPr/>
              <a:t>‹#›</a:t>
            </a:fld>
            <a:endParaRPr lang="en-P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2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image" Target="../media/image16.jpeg"/><Relationship Id="rId1" Type="http://schemas.openxmlformats.org/officeDocument/2006/relationships/slideLayout" Target="../slideLayouts/slideLayout1.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 Id="rId14" Type="http://schemas.openxmlformats.org/officeDocument/2006/relationships/image" Target="../media/image2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PH" dirty="0" smtClean="0"/>
              <a:t>MITHI</a:t>
            </a:r>
            <a:endParaRPr lang="en-PH" dirty="0"/>
          </a:p>
        </p:txBody>
      </p:sp>
      <p:sp>
        <p:nvSpPr>
          <p:cNvPr id="5" name="Subtitle 4"/>
          <p:cNvSpPr>
            <a:spLocks noGrp="1"/>
          </p:cNvSpPr>
          <p:nvPr>
            <p:ph type="subTitle" idx="1"/>
          </p:nvPr>
        </p:nvSpPr>
        <p:spPr/>
        <p:txBody>
          <a:bodyPr/>
          <a:lstStyle/>
          <a:p>
            <a:r>
              <a:rPr lang="en-PH" dirty="0" smtClean="0"/>
              <a:t>PAGBA</a:t>
            </a:r>
          </a:p>
          <a:p>
            <a:r>
              <a:rPr lang="en-PH" dirty="0" smtClean="0"/>
              <a:t>Iloilo </a:t>
            </a:r>
            <a:r>
              <a:rPr lang="en-PH" smtClean="0"/>
              <a:t>City April 4-5, </a:t>
            </a:r>
            <a:r>
              <a:rPr lang="en-PH" dirty="0" smtClean="0"/>
              <a:t>2013</a:t>
            </a:r>
            <a:endParaRPr lang="en-PH" dirty="0"/>
          </a:p>
        </p:txBody>
      </p:sp>
    </p:spTree>
    <p:extLst>
      <p:ext uri="{BB962C8B-B14F-4D97-AF65-F5344CB8AC3E}">
        <p14:creationId xmlns:p14="http://schemas.microsoft.com/office/powerpoint/2010/main" xmlns="" val="118603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4876800" y="3912513"/>
            <a:ext cx="3120470" cy="430887"/>
          </a:xfrm>
          <a:prstGeom prst="rect">
            <a:avLst/>
          </a:prstGeom>
          <a:noFill/>
        </p:spPr>
        <p:txBody>
          <a:bodyPr wrap="none" rtlCol="0">
            <a:spAutoFit/>
          </a:bodyPr>
          <a:lstStyle/>
          <a:p>
            <a:r>
              <a:rPr lang="en-PH" sz="2200" b="1" i="1" dirty="0" smtClean="0">
                <a:solidFill>
                  <a:srgbClr val="002060"/>
                </a:solidFill>
              </a:rPr>
              <a:t>Stakeholder Engagement</a:t>
            </a:r>
            <a:endParaRPr lang="en-PH" sz="2200" b="1" i="1" dirty="0">
              <a:solidFill>
                <a:srgbClr val="002060"/>
              </a:solidFill>
            </a:endParaRPr>
          </a:p>
        </p:txBody>
      </p:sp>
      <p:pic>
        <p:nvPicPr>
          <p:cNvPr id="1026" name="Picture 2" descr="C:\Users\Laptop\Desktop\MITHI\MITHI Process9.jpg"/>
          <p:cNvPicPr>
            <a:picLocks noChangeAspect="1" noChangeArrowheads="1"/>
          </p:cNvPicPr>
          <p:nvPr/>
        </p:nvPicPr>
        <p:blipFill>
          <a:blip r:embed="rId2" cstate="print"/>
          <a:srcRect/>
          <a:stretch>
            <a:fillRect/>
          </a:stretch>
        </p:blipFill>
        <p:spPr bwMode="auto">
          <a:xfrm>
            <a:off x="76200" y="457200"/>
            <a:ext cx="8991600" cy="3200400"/>
          </a:xfrm>
          <a:prstGeom prst="rect">
            <a:avLst/>
          </a:prstGeom>
          <a:noFill/>
        </p:spPr>
      </p:pic>
      <p:pic>
        <p:nvPicPr>
          <p:cNvPr id="1037" name="Picture 13" descr="C:\Users\Laptop\Desktop\10.png"/>
          <p:cNvPicPr>
            <a:picLocks noChangeAspect="1" noChangeArrowheads="1"/>
          </p:cNvPicPr>
          <p:nvPr/>
        </p:nvPicPr>
        <p:blipFill>
          <a:blip r:embed="rId3" cstate="print"/>
          <a:srcRect/>
          <a:stretch>
            <a:fillRect/>
          </a:stretch>
        </p:blipFill>
        <p:spPr bwMode="auto">
          <a:xfrm>
            <a:off x="2667000" y="2514600"/>
            <a:ext cx="2253996" cy="1088136"/>
          </a:xfrm>
          <a:prstGeom prst="rect">
            <a:avLst/>
          </a:prstGeom>
          <a:noFill/>
        </p:spPr>
      </p:pic>
      <p:pic>
        <p:nvPicPr>
          <p:cNvPr id="1036" name="Picture 12" descr="C:\Users\Laptop\Desktop\9.png"/>
          <p:cNvPicPr>
            <a:picLocks noChangeAspect="1" noChangeArrowheads="1"/>
          </p:cNvPicPr>
          <p:nvPr/>
        </p:nvPicPr>
        <p:blipFill>
          <a:blip r:embed="rId4" cstate="print"/>
          <a:srcRect/>
          <a:stretch>
            <a:fillRect/>
          </a:stretch>
        </p:blipFill>
        <p:spPr bwMode="auto">
          <a:xfrm>
            <a:off x="3810000" y="2514600"/>
            <a:ext cx="1787652" cy="1088136"/>
          </a:xfrm>
          <a:prstGeom prst="rect">
            <a:avLst/>
          </a:prstGeom>
          <a:noFill/>
        </p:spPr>
      </p:pic>
      <p:pic>
        <p:nvPicPr>
          <p:cNvPr id="28" name="Picture 4" descr="C:\Users\Laptop\Desktop\8.png"/>
          <p:cNvPicPr>
            <a:picLocks noChangeAspect="1" noChangeArrowheads="1"/>
          </p:cNvPicPr>
          <p:nvPr/>
        </p:nvPicPr>
        <p:blipFill>
          <a:blip r:embed="rId5" cstate="print"/>
          <a:srcRect/>
          <a:stretch>
            <a:fillRect/>
          </a:stretch>
        </p:blipFill>
        <p:spPr bwMode="auto">
          <a:xfrm>
            <a:off x="5105401" y="2514600"/>
            <a:ext cx="1772631" cy="1078992"/>
          </a:xfrm>
          <a:prstGeom prst="rect">
            <a:avLst/>
          </a:prstGeom>
          <a:noFill/>
        </p:spPr>
      </p:pic>
      <p:pic>
        <p:nvPicPr>
          <p:cNvPr id="1035" name="Picture 11" descr="C:\Users\Laptop\Desktop\7.png"/>
          <p:cNvPicPr>
            <a:picLocks noChangeAspect="1" noChangeArrowheads="1"/>
          </p:cNvPicPr>
          <p:nvPr/>
        </p:nvPicPr>
        <p:blipFill>
          <a:blip r:embed="rId6" cstate="print"/>
          <a:srcRect/>
          <a:stretch>
            <a:fillRect/>
          </a:stretch>
        </p:blipFill>
        <p:spPr bwMode="auto">
          <a:xfrm>
            <a:off x="6136754" y="2514600"/>
            <a:ext cx="1885552" cy="1078992"/>
          </a:xfrm>
          <a:prstGeom prst="rect">
            <a:avLst/>
          </a:prstGeom>
          <a:noFill/>
        </p:spPr>
      </p:pic>
      <p:pic>
        <p:nvPicPr>
          <p:cNvPr id="1034" name="Picture 10" descr="C:\Users\Laptop\Desktop\5.png"/>
          <p:cNvPicPr>
            <a:picLocks noChangeAspect="1" noChangeArrowheads="1"/>
          </p:cNvPicPr>
          <p:nvPr/>
        </p:nvPicPr>
        <p:blipFill>
          <a:blip r:embed="rId7" cstate="print"/>
          <a:srcRect/>
          <a:stretch>
            <a:fillRect/>
          </a:stretch>
        </p:blipFill>
        <p:spPr bwMode="auto">
          <a:xfrm>
            <a:off x="7772400" y="533400"/>
            <a:ext cx="1447800" cy="2209800"/>
          </a:xfrm>
          <a:prstGeom prst="rect">
            <a:avLst/>
          </a:prstGeom>
          <a:noFill/>
        </p:spPr>
      </p:pic>
      <p:pic>
        <p:nvPicPr>
          <p:cNvPr id="1033" name="Picture 9" descr="C:\Users\Laptop\Desktop\4.png"/>
          <p:cNvPicPr>
            <a:picLocks noChangeAspect="1" noChangeArrowheads="1"/>
          </p:cNvPicPr>
          <p:nvPr/>
        </p:nvPicPr>
        <p:blipFill>
          <a:blip r:embed="rId8" cstate="print"/>
          <a:srcRect/>
          <a:stretch>
            <a:fillRect/>
          </a:stretch>
        </p:blipFill>
        <p:spPr bwMode="auto">
          <a:xfrm>
            <a:off x="6477000" y="502920"/>
            <a:ext cx="1905000" cy="1097280"/>
          </a:xfrm>
          <a:prstGeom prst="rect">
            <a:avLst/>
          </a:prstGeom>
          <a:noFill/>
        </p:spPr>
      </p:pic>
      <p:pic>
        <p:nvPicPr>
          <p:cNvPr id="1032" name="Picture 8" descr="C:\Users\Laptop\Desktop\3.png"/>
          <p:cNvPicPr>
            <a:picLocks noChangeAspect="1" noChangeArrowheads="1"/>
          </p:cNvPicPr>
          <p:nvPr/>
        </p:nvPicPr>
        <p:blipFill>
          <a:blip r:embed="rId9" cstate="print"/>
          <a:srcRect/>
          <a:stretch>
            <a:fillRect/>
          </a:stretch>
        </p:blipFill>
        <p:spPr bwMode="auto">
          <a:xfrm>
            <a:off x="5228986" y="502920"/>
            <a:ext cx="1781414" cy="1097280"/>
          </a:xfrm>
          <a:prstGeom prst="rect">
            <a:avLst/>
          </a:prstGeom>
          <a:noFill/>
        </p:spPr>
      </p:pic>
      <p:pic>
        <p:nvPicPr>
          <p:cNvPr id="1031" name="Picture 7" descr="C:\Users\Laptop\Desktop\2.png"/>
          <p:cNvPicPr>
            <a:picLocks noChangeAspect="1" noChangeArrowheads="1"/>
          </p:cNvPicPr>
          <p:nvPr/>
        </p:nvPicPr>
        <p:blipFill>
          <a:blip r:embed="rId10" cstate="print"/>
          <a:srcRect/>
          <a:stretch>
            <a:fillRect/>
          </a:stretch>
        </p:blipFill>
        <p:spPr bwMode="auto">
          <a:xfrm>
            <a:off x="4038600" y="502920"/>
            <a:ext cx="1676400" cy="1097280"/>
          </a:xfrm>
          <a:prstGeom prst="rect">
            <a:avLst/>
          </a:prstGeom>
          <a:noFill/>
        </p:spPr>
      </p:pic>
      <p:pic>
        <p:nvPicPr>
          <p:cNvPr id="5" name="Picture 2" descr="C:\Users\Laptop\Desktop\MITHI\MITHI Process9.jpg"/>
          <p:cNvPicPr>
            <a:picLocks noChangeAspect="1" noChangeArrowheads="1"/>
          </p:cNvPicPr>
          <p:nvPr/>
        </p:nvPicPr>
        <p:blipFill>
          <a:blip r:embed="rId2" cstate="print"/>
          <a:srcRect r="68644"/>
          <a:stretch>
            <a:fillRect/>
          </a:stretch>
        </p:blipFill>
        <p:spPr bwMode="auto">
          <a:xfrm>
            <a:off x="76200" y="457200"/>
            <a:ext cx="2819400" cy="3200400"/>
          </a:xfrm>
          <a:prstGeom prst="rect">
            <a:avLst/>
          </a:prstGeom>
          <a:noFill/>
        </p:spPr>
      </p:pic>
      <p:sp>
        <p:nvSpPr>
          <p:cNvPr id="7" name="TextBox 6"/>
          <p:cNvSpPr txBox="1"/>
          <p:nvPr/>
        </p:nvSpPr>
        <p:spPr>
          <a:xfrm>
            <a:off x="2971800" y="1676400"/>
            <a:ext cx="993605" cy="461665"/>
          </a:xfrm>
          <a:prstGeom prst="rect">
            <a:avLst/>
          </a:prstGeom>
          <a:noFill/>
        </p:spPr>
        <p:txBody>
          <a:bodyPr wrap="none" rtlCol="0">
            <a:spAutoFit/>
          </a:bodyPr>
          <a:lstStyle/>
          <a:p>
            <a:r>
              <a:rPr lang="en-PH" sz="1200" b="1" i="1" dirty="0" smtClean="0">
                <a:solidFill>
                  <a:srgbClr val="002060"/>
                </a:solidFill>
              </a:rPr>
              <a:t>Stakeholder</a:t>
            </a:r>
          </a:p>
          <a:p>
            <a:r>
              <a:rPr lang="en-PH" sz="1200" b="1" i="1" dirty="0" smtClean="0">
                <a:solidFill>
                  <a:srgbClr val="002060"/>
                </a:solidFill>
              </a:rPr>
              <a:t>Engagement</a:t>
            </a:r>
            <a:endParaRPr lang="en-PH" sz="1200" b="1" i="1" dirty="0">
              <a:solidFill>
                <a:srgbClr val="002060"/>
              </a:solidFill>
            </a:endParaRPr>
          </a:p>
        </p:txBody>
      </p:sp>
      <p:pic>
        <p:nvPicPr>
          <p:cNvPr id="1028" name="Picture 4" descr="C:\Users\Laptop\Desktop\abad.png"/>
          <p:cNvPicPr>
            <a:picLocks noChangeAspect="1" noChangeArrowheads="1"/>
          </p:cNvPicPr>
          <p:nvPr/>
        </p:nvPicPr>
        <p:blipFill>
          <a:blip r:embed="rId11" cstate="print"/>
          <a:srcRect/>
          <a:stretch>
            <a:fillRect/>
          </a:stretch>
        </p:blipFill>
        <p:spPr bwMode="auto">
          <a:xfrm>
            <a:off x="1371600" y="2286000"/>
            <a:ext cx="990600" cy="1219200"/>
          </a:xfrm>
          <a:prstGeom prst="rect">
            <a:avLst/>
          </a:prstGeom>
          <a:noFill/>
        </p:spPr>
      </p:pic>
      <p:pic>
        <p:nvPicPr>
          <p:cNvPr id="1030" name="Picture 6" descr="C:\Users\Laptop\Desktop\1.png"/>
          <p:cNvPicPr>
            <a:picLocks noChangeAspect="1" noChangeArrowheads="1"/>
          </p:cNvPicPr>
          <p:nvPr/>
        </p:nvPicPr>
        <p:blipFill>
          <a:blip r:embed="rId12" cstate="print"/>
          <a:srcRect/>
          <a:stretch>
            <a:fillRect/>
          </a:stretch>
        </p:blipFill>
        <p:spPr bwMode="auto">
          <a:xfrm>
            <a:off x="2895600" y="502920"/>
            <a:ext cx="1615794" cy="1097280"/>
          </a:xfrm>
          <a:prstGeom prst="rect">
            <a:avLst/>
          </a:prstGeom>
          <a:noFill/>
        </p:spPr>
      </p:pic>
      <p:pic>
        <p:nvPicPr>
          <p:cNvPr id="26" name="Picture 3" descr="C:\Users\Laptop\Desktop\6.png"/>
          <p:cNvPicPr>
            <a:picLocks noChangeAspect="1" noChangeArrowheads="1"/>
          </p:cNvPicPr>
          <p:nvPr/>
        </p:nvPicPr>
        <p:blipFill>
          <a:blip r:embed="rId13" cstate="print"/>
          <a:srcRect/>
          <a:stretch>
            <a:fillRect/>
          </a:stretch>
        </p:blipFill>
        <p:spPr bwMode="auto">
          <a:xfrm>
            <a:off x="7391400" y="1981200"/>
            <a:ext cx="1676400" cy="1600200"/>
          </a:xfrm>
          <a:prstGeom prst="rect">
            <a:avLst/>
          </a:prstGeom>
          <a:noFill/>
        </p:spPr>
      </p:pic>
      <p:sp>
        <p:nvSpPr>
          <p:cNvPr id="18" name="Rectangle 17"/>
          <p:cNvSpPr/>
          <p:nvPr/>
        </p:nvSpPr>
        <p:spPr>
          <a:xfrm>
            <a:off x="-4876800" y="4267200"/>
            <a:ext cx="6477000" cy="2031325"/>
          </a:xfrm>
          <a:prstGeom prst="rect">
            <a:avLst/>
          </a:prstGeom>
        </p:spPr>
        <p:txBody>
          <a:bodyPr wrap="square">
            <a:spAutoFit/>
          </a:bodyPr>
          <a:lstStyle/>
          <a:p>
            <a:pPr algn="just"/>
            <a:r>
              <a:rPr lang="en-PH" dirty="0" smtClean="0"/>
              <a:t>MITHI process will happen during the Stakeholder Engagement Phase of the Budget Process. MITHI seeks the participation of civil society organizations (CSOs) and IT associations so that a multi-</a:t>
            </a:r>
            <a:r>
              <a:rPr lang="en-PH" dirty="0" err="1" smtClean="0"/>
              <a:t>sectoral</a:t>
            </a:r>
            <a:r>
              <a:rPr lang="en-PH" dirty="0" smtClean="0"/>
              <a:t> technical evaluation of ICT-related resources, programs and projects can be done as departments, agencies and government-owned or controlled corporations craft their agency budget proposals (e.g. BP 202, 203).</a:t>
            </a:r>
            <a:endParaRPr lang="en-PH" dirty="0"/>
          </a:p>
        </p:txBody>
      </p:sp>
      <p:sp>
        <p:nvSpPr>
          <p:cNvPr id="20" name="Rectangle 19"/>
          <p:cNvSpPr/>
          <p:nvPr/>
        </p:nvSpPr>
        <p:spPr>
          <a:xfrm>
            <a:off x="0" y="3810000"/>
            <a:ext cx="2362200" cy="304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pic>
        <p:nvPicPr>
          <p:cNvPr id="6" name="Picture 2" descr="C:\Users\Laptop\Desktop\MITHI Process2.jpg"/>
          <p:cNvPicPr>
            <a:picLocks noChangeAspect="1" noChangeArrowheads="1"/>
          </p:cNvPicPr>
          <p:nvPr/>
        </p:nvPicPr>
        <p:blipFill>
          <a:blip r:embed="rId14" cstate="print">
            <a:lum contrast="-30000"/>
          </a:blip>
          <a:srcRect l="10103" t="15790" r="86269" b="70175"/>
          <a:stretch>
            <a:fillRect/>
          </a:stretch>
        </p:blipFill>
        <p:spPr bwMode="auto">
          <a:xfrm>
            <a:off x="762000" y="685800"/>
            <a:ext cx="990600" cy="990600"/>
          </a:xfrm>
          <a:prstGeom prst="ellipse">
            <a:avLst/>
          </a:prstGeom>
          <a:ln>
            <a:noFill/>
          </a:ln>
          <a:effectLst>
            <a:softEdge rad="112500"/>
          </a:effectLst>
        </p:spPr>
      </p:pic>
      <p:sp>
        <p:nvSpPr>
          <p:cNvPr id="22" name="TextBox 21"/>
          <p:cNvSpPr txBox="1"/>
          <p:nvPr/>
        </p:nvSpPr>
        <p:spPr>
          <a:xfrm>
            <a:off x="2895600" y="3657600"/>
            <a:ext cx="1891480" cy="461665"/>
          </a:xfrm>
          <a:prstGeom prst="rect">
            <a:avLst/>
          </a:prstGeom>
          <a:noFill/>
        </p:spPr>
        <p:txBody>
          <a:bodyPr wrap="none" rtlCol="0">
            <a:spAutoFit/>
          </a:bodyPr>
          <a:lstStyle/>
          <a:p>
            <a:r>
              <a:rPr lang="en-PH" sz="1200" dirty="0" err="1" smtClean="0"/>
              <a:t>eGov</a:t>
            </a:r>
            <a:r>
              <a:rPr lang="en-PH" sz="1200" dirty="0" smtClean="0"/>
              <a:t> Fund</a:t>
            </a:r>
          </a:p>
          <a:p>
            <a:r>
              <a:rPr lang="en-PH" sz="1200" dirty="0" smtClean="0"/>
              <a:t>Digital Empowerment Fund</a:t>
            </a:r>
            <a:endParaRPr lang="en-PH"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nodeType="withEffect">
                                  <p:stCondLst>
                                    <p:cond delay="0"/>
                                  </p:stCondLst>
                                  <p:childTnLst>
                                    <p:animScale>
                                      <p:cBhvr>
                                        <p:cTn id="6" dur="1000" fill="hold"/>
                                        <p:tgtEl>
                                          <p:spTgt spid="6"/>
                                        </p:tgtEl>
                                      </p:cBhvr>
                                      <p:by x="300000" y="300000"/>
                                    </p:animScale>
                                  </p:childTnLst>
                                </p:cTn>
                              </p:par>
                              <p:par>
                                <p:cTn id="7" presetID="42" presetClass="path" presetSubtype="0" accel="50000" decel="50000" fill="hold" nodeType="withEffect">
                                  <p:stCondLst>
                                    <p:cond delay="0"/>
                                  </p:stCondLst>
                                  <p:childTnLst>
                                    <p:animMotion origin="layout" path="M 0 -4.44444E-6 L 0.00417 0.57223 " pathEditMode="relative" rAng="0" ptsTypes="AA">
                                      <p:cBhvr>
                                        <p:cTn id="8" dur="1000" fill="hold"/>
                                        <p:tgtEl>
                                          <p:spTgt spid="6"/>
                                        </p:tgtEl>
                                        <p:attrNameLst>
                                          <p:attrName>ppt_x</p:attrName>
                                          <p:attrName>ppt_y</p:attrName>
                                        </p:attrNameLst>
                                      </p:cBhvr>
                                      <p:rCtr x="2" y="286"/>
                                    </p:animMotion>
                                  </p:childTnLst>
                                </p:cTn>
                              </p:par>
                            </p:childTnLst>
                          </p:cTn>
                        </p:par>
                        <p:par>
                          <p:cTn id="9" fill="hold">
                            <p:stCondLst>
                              <p:cond delay="1000"/>
                            </p:stCondLst>
                            <p:childTnLst>
                              <p:par>
                                <p:cTn id="10" presetID="63" presetClass="path" presetSubtype="0" accel="50000" decel="50000" fill="hold" grpId="0" nodeType="afterEffect">
                                  <p:stCondLst>
                                    <p:cond delay="0"/>
                                  </p:stCondLst>
                                  <p:childTnLst>
                                    <p:animMotion origin="layout" path="M -3.33333E-6 -3.7037E-7 L 0.8125 -0.0037 " pathEditMode="relative" rAng="0" ptsTypes="AA">
                                      <p:cBhvr>
                                        <p:cTn id="11" dur="1000" fill="hold"/>
                                        <p:tgtEl>
                                          <p:spTgt spid="18"/>
                                        </p:tgtEl>
                                        <p:attrNameLst>
                                          <p:attrName>ppt_x</p:attrName>
                                          <p:attrName>ppt_y</p:attrName>
                                        </p:attrNameLst>
                                      </p:cBhvr>
                                      <p:rCtr x="406" y="-2"/>
                                    </p:animMotion>
                                  </p:childTnLst>
                                </p:cTn>
                              </p:par>
                              <p:par>
                                <p:cTn id="12" presetID="63" presetClass="path" presetSubtype="0" accel="50000" decel="50000" fill="hold" grpId="0" nodeType="withEffect">
                                  <p:stCondLst>
                                    <p:cond delay="0"/>
                                  </p:stCondLst>
                                  <p:childTnLst>
                                    <p:animMotion origin="layout" path="M 3.61111E-6 -1.85185E-6 L 0.81267 -0.00185 " pathEditMode="relative" rAng="0" ptsTypes="AA">
                                      <p:cBhvr>
                                        <p:cTn id="13" dur="1000" fill="hold"/>
                                        <p:tgtEl>
                                          <p:spTgt spid="21"/>
                                        </p:tgtEl>
                                        <p:attrNameLst>
                                          <p:attrName>ppt_x</p:attrName>
                                          <p:attrName>ppt_y</p:attrName>
                                        </p:attrNameLst>
                                      </p:cBhvr>
                                      <p:rCtr x="406" y="-1"/>
                                    </p:animMotion>
                                  </p:childTnLst>
                                </p:cTn>
                              </p:par>
                            </p:childTnLst>
                          </p:cTn>
                        </p:par>
                      </p:childTnLst>
                    </p:cTn>
                  </p:par>
                  <p:par>
                    <p:cTn id="14" fill="hold">
                      <p:stCondLst>
                        <p:cond delay="indefinite"/>
                      </p:stCondLst>
                      <p:childTnLst>
                        <p:par>
                          <p:cTn id="15" fill="hold">
                            <p:stCondLst>
                              <p:cond delay="0"/>
                            </p:stCondLst>
                            <p:childTnLst>
                              <p:par>
                                <p:cTn id="16" presetID="35" presetClass="path" presetSubtype="0" accel="50000" decel="50000" fill="hold" grpId="1" nodeType="clickEffect">
                                  <p:stCondLst>
                                    <p:cond delay="0"/>
                                  </p:stCondLst>
                                  <p:childTnLst>
                                    <p:animMotion origin="layout" path="M 0.8125 -0.0037 L 0.00417 -0.0037 " pathEditMode="relative" rAng="0" ptsTypes="AA">
                                      <p:cBhvr>
                                        <p:cTn id="17" dur="500" fill="hold"/>
                                        <p:tgtEl>
                                          <p:spTgt spid="18"/>
                                        </p:tgtEl>
                                        <p:attrNameLst>
                                          <p:attrName>ppt_x</p:attrName>
                                          <p:attrName>ppt_y</p:attrName>
                                        </p:attrNameLst>
                                      </p:cBhvr>
                                      <p:rCtr x="-404" y="0"/>
                                    </p:animMotion>
                                  </p:childTnLst>
                                </p:cTn>
                              </p:par>
                              <p:par>
                                <p:cTn id="18" presetID="35" presetClass="path" presetSubtype="0" accel="50000" decel="50000" fill="hold" grpId="1" nodeType="withEffect">
                                  <p:stCondLst>
                                    <p:cond delay="0"/>
                                  </p:stCondLst>
                                  <p:childTnLst>
                                    <p:animMotion origin="layout" path="M 0.81267 -0.00185 L 0.00434 -0.00185 " pathEditMode="relative" rAng="0" ptsTypes="AA">
                                      <p:cBhvr>
                                        <p:cTn id="19" dur="500" fill="hold"/>
                                        <p:tgtEl>
                                          <p:spTgt spid="21"/>
                                        </p:tgtEl>
                                        <p:attrNameLst>
                                          <p:attrName>ppt_x</p:attrName>
                                          <p:attrName>ppt_y</p:attrName>
                                        </p:attrNameLst>
                                      </p:cBhvr>
                                      <p:rCtr x="-404" y="0"/>
                                    </p:animMotion>
                                  </p:childTnLst>
                                </p:cTn>
                              </p:par>
                            </p:childTnLst>
                          </p:cTn>
                        </p:par>
                        <p:par>
                          <p:cTn id="20" fill="hold">
                            <p:stCondLst>
                              <p:cond delay="500"/>
                            </p:stCondLst>
                            <p:childTnLst>
                              <p:par>
                                <p:cTn id="21" presetID="64" presetClass="path" presetSubtype="0" accel="50000" decel="50000" fill="hold" nodeType="afterEffect">
                                  <p:stCondLst>
                                    <p:cond delay="0"/>
                                  </p:stCondLst>
                                  <p:childTnLst>
                                    <p:animMotion origin="layout" path="M 0.00417 0.57338 L -0.00417 0.00556 " pathEditMode="relative" rAng="0" ptsTypes="AA">
                                      <p:cBhvr>
                                        <p:cTn id="22" dur="500" fill="hold"/>
                                        <p:tgtEl>
                                          <p:spTgt spid="6"/>
                                        </p:tgtEl>
                                        <p:attrNameLst>
                                          <p:attrName>ppt_x</p:attrName>
                                          <p:attrName>ppt_y</p:attrName>
                                        </p:attrNameLst>
                                      </p:cBhvr>
                                      <p:rCtr x="-4" y="-284"/>
                                    </p:animMotion>
                                  </p:childTnLst>
                                </p:cTn>
                              </p:par>
                              <p:par>
                                <p:cTn id="23" presetID="6" presetClass="emph" presetSubtype="0" fill="hold" nodeType="withEffect">
                                  <p:stCondLst>
                                    <p:cond delay="0"/>
                                  </p:stCondLst>
                                  <p:childTnLst>
                                    <p:animScale>
                                      <p:cBhvr>
                                        <p:cTn id="24" dur="500" fill="hold"/>
                                        <p:tgtEl>
                                          <p:spTgt spid="6"/>
                                        </p:tgtEl>
                                      </p:cBhvr>
                                      <p:by x="33000" y="33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18" grpId="0"/>
      <p:bldP spid="18"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447800" y="2209800"/>
            <a:ext cx="7239000" cy="1938992"/>
          </a:xfrm>
          <a:prstGeom prst="rect">
            <a:avLst/>
          </a:prstGeom>
          <a:noFill/>
        </p:spPr>
        <p:txBody>
          <a:bodyPr wrap="square" rtlCol="0">
            <a:spAutoFit/>
          </a:bodyPr>
          <a:lstStyle/>
          <a:p>
            <a:pPr lvl="0" algn="just"/>
            <a:r>
              <a:rPr lang="en-US" sz="3000" b="1" dirty="0" smtClean="0"/>
              <a:t>MITHI hopes to restore faith in the System – a harmonized system, brought about by a coordinated sharing of information and resources.</a:t>
            </a:r>
            <a:endParaRPr lang="en-PH" sz="3000" dirty="0"/>
          </a:p>
        </p:txBody>
      </p:sp>
      <p:sp>
        <p:nvSpPr>
          <p:cNvPr id="27" name="Rectangle 26"/>
          <p:cNvSpPr/>
          <p:nvPr/>
        </p:nvSpPr>
        <p:spPr>
          <a:xfrm>
            <a:off x="685800" y="23622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cxnSp>
        <p:nvCxnSpPr>
          <p:cNvPr id="28" name="Straight Connector 27"/>
          <p:cNvCxnSpPr/>
          <p:nvPr/>
        </p:nvCxnSpPr>
        <p:spPr>
          <a:xfrm>
            <a:off x="609600" y="2590800"/>
            <a:ext cx="152400" cy="152400"/>
          </a:xfrm>
          <a:prstGeom prst="line">
            <a:avLst/>
          </a:prstGeom>
          <a:ln w="1016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762000" y="2286000"/>
            <a:ext cx="533400" cy="457200"/>
          </a:xfrm>
          <a:prstGeom prst="line">
            <a:avLst/>
          </a:prstGeom>
          <a:ln w="101600" cap="rnd">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 name="Group 5"/>
          <p:cNvGrpSpPr/>
          <p:nvPr/>
        </p:nvGrpSpPr>
        <p:grpSpPr>
          <a:xfrm rot="16200000">
            <a:off x="-9105899" y="2552700"/>
            <a:ext cx="17221199" cy="2057399"/>
            <a:chOff x="779721" y="2192551"/>
            <a:chExt cx="9144000" cy="1788824"/>
          </a:xfrm>
        </p:grpSpPr>
        <p:sp>
          <p:nvSpPr>
            <p:cNvPr id="7" name="TextBox 6"/>
            <p:cNvSpPr txBox="1"/>
            <p:nvPr/>
          </p:nvSpPr>
          <p:spPr>
            <a:xfrm>
              <a:off x="779722" y="2192551"/>
              <a:ext cx="9143999" cy="861774"/>
            </a:xfrm>
            <a:prstGeom prst="rect">
              <a:avLst/>
            </a:prstGeom>
            <a:noFill/>
          </p:spPr>
          <p:txBody>
            <a:bodyPr wrap="square" rtlCol="0">
              <a:spAutoFit/>
            </a:bodyPr>
            <a:lstStyle/>
            <a:p>
              <a:pPr lvl="0" algn="r"/>
              <a:r>
                <a:rPr lang="en-PH" sz="5000" dirty="0" smtClean="0"/>
                <a:t>MITHI SEEKS TO INSTILL</a:t>
              </a:r>
              <a:endParaRPr lang="en-PH" sz="5000" dirty="0"/>
            </a:p>
          </p:txBody>
        </p:sp>
        <p:sp>
          <p:nvSpPr>
            <p:cNvPr id="8" name="TextBox 7"/>
            <p:cNvSpPr txBox="1"/>
            <p:nvPr/>
          </p:nvSpPr>
          <p:spPr>
            <a:xfrm>
              <a:off x="779721" y="2673325"/>
              <a:ext cx="9144000" cy="1308050"/>
            </a:xfrm>
            <a:prstGeom prst="rect">
              <a:avLst/>
            </a:prstGeom>
            <a:noFill/>
          </p:spPr>
          <p:txBody>
            <a:bodyPr wrap="square" rtlCol="0">
              <a:spAutoFit/>
            </a:bodyPr>
            <a:lstStyle/>
            <a:p>
              <a:pPr lvl="0" algn="r"/>
              <a:r>
                <a:rPr lang="en-PH" sz="7900" dirty="0" smtClean="0"/>
                <a:t>COMMITMENT</a:t>
              </a:r>
              <a:endParaRPr lang="en-PH" sz="7900" dirty="0"/>
            </a:p>
          </p:txBody>
        </p:sp>
        <p:cxnSp>
          <p:nvCxnSpPr>
            <p:cNvPr id="9" name="Straight Connector 8"/>
            <p:cNvCxnSpPr/>
            <p:nvPr/>
          </p:nvCxnSpPr>
          <p:spPr>
            <a:xfrm rot="5400000" flipH="1" flipV="1">
              <a:off x="8212181" y="1243863"/>
              <a:ext cx="19405" cy="3241834"/>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3" name="Group 9"/>
          <p:cNvGrpSpPr/>
          <p:nvPr/>
        </p:nvGrpSpPr>
        <p:grpSpPr>
          <a:xfrm rot="16200000">
            <a:off x="-10014309" y="2634890"/>
            <a:ext cx="17449797" cy="1664420"/>
            <a:chOff x="658342" y="2382600"/>
            <a:chExt cx="9265379" cy="1447145"/>
          </a:xfrm>
        </p:grpSpPr>
        <p:sp>
          <p:nvSpPr>
            <p:cNvPr id="11" name="TextBox 10"/>
            <p:cNvSpPr txBox="1"/>
            <p:nvPr/>
          </p:nvSpPr>
          <p:spPr>
            <a:xfrm>
              <a:off x="779723" y="2382600"/>
              <a:ext cx="9143998" cy="481679"/>
            </a:xfrm>
            <a:prstGeom prst="rect">
              <a:avLst/>
            </a:prstGeom>
            <a:noFill/>
          </p:spPr>
          <p:txBody>
            <a:bodyPr wrap="square" rtlCol="0">
              <a:spAutoFit/>
            </a:bodyPr>
            <a:lstStyle/>
            <a:p>
              <a:pPr lvl="0" algn="r"/>
              <a:r>
                <a:rPr lang="en-PH" sz="3000" dirty="0" smtClean="0"/>
                <a:t>MITHI SEEKS TO INSTITUTIONALIZE</a:t>
              </a:r>
              <a:endParaRPr lang="en-PH" sz="3000" dirty="0"/>
            </a:p>
          </p:txBody>
        </p:sp>
        <p:sp>
          <p:nvSpPr>
            <p:cNvPr id="12" name="TextBox 11"/>
            <p:cNvSpPr txBox="1"/>
            <p:nvPr/>
          </p:nvSpPr>
          <p:spPr>
            <a:xfrm>
              <a:off x="658342" y="2692449"/>
              <a:ext cx="9144000" cy="1137296"/>
            </a:xfrm>
            <a:prstGeom prst="rect">
              <a:avLst/>
            </a:prstGeom>
            <a:noFill/>
          </p:spPr>
          <p:txBody>
            <a:bodyPr wrap="square" rtlCol="0">
              <a:spAutoFit/>
            </a:bodyPr>
            <a:lstStyle/>
            <a:p>
              <a:pPr lvl="0" algn="r"/>
              <a:r>
                <a:rPr lang="en-PH" sz="7900" dirty="0" smtClean="0"/>
                <a:t>TEAMWORK</a:t>
              </a:r>
              <a:endParaRPr lang="en-PH" sz="7900" dirty="0"/>
            </a:p>
          </p:txBody>
        </p:sp>
        <p:cxnSp>
          <p:nvCxnSpPr>
            <p:cNvPr id="13" name="Straight Connector 12"/>
            <p:cNvCxnSpPr/>
            <p:nvPr/>
          </p:nvCxnSpPr>
          <p:spPr>
            <a:xfrm rot="5400000" flipH="1" flipV="1">
              <a:off x="8446924" y="1418743"/>
              <a:ext cx="1" cy="2872672"/>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4" name="Group 19"/>
          <p:cNvGrpSpPr/>
          <p:nvPr/>
        </p:nvGrpSpPr>
        <p:grpSpPr>
          <a:xfrm>
            <a:off x="0" y="5161002"/>
            <a:ext cx="9144000" cy="1620798"/>
            <a:chOff x="0" y="5161002"/>
            <a:chExt cx="9144000" cy="1620798"/>
          </a:xfrm>
        </p:grpSpPr>
        <p:sp>
          <p:nvSpPr>
            <p:cNvPr id="16" name="TextBox 15"/>
            <p:cNvSpPr txBox="1"/>
            <p:nvPr/>
          </p:nvSpPr>
          <p:spPr>
            <a:xfrm>
              <a:off x="0" y="5486400"/>
              <a:ext cx="9144000" cy="553998"/>
            </a:xfrm>
            <a:prstGeom prst="rect">
              <a:avLst/>
            </a:prstGeom>
            <a:noFill/>
          </p:spPr>
          <p:txBody>
            <a:bodyPr wrap="square" rtlCol="0">
              <a:spAutoFit/>
            </a:bodyPr>
            <a:lstStyle/>
            <a:p>
              <a:pPr lvl="0" algn="r" fontAlgn="base">
                <a:spcBef>
                  <a:spcPct val="0"/>
                </a:spcBef>
                <a:spcAft>
                  <a:spcPct val="0"/>
                </a:spcAft>
                <a:tabLst>
                  <a:tab pos="457200" algn="l"/>
                </a:tabLst>
              </a:pPr>
              <a:r>
                <a:rPr lang="en-US" sz="3000" dirty="0" smtClean="0">
                  <a:solidFill>
                    <a:schemeClr val="tx2">
                      <a:lumMod val="50000"/>
                    </a:schemeClr>
                  </a:solidFill>
                  <a:latin typeface="Calibri" pitchFamily="34" charset="0"/>
                  <a:cs typeface="Arial" pitchFamily="34" charset="0"/>
                </a:rPr>
                <a:t>Civil Society Organizations</a:t>
              </a:r>
              <a:endParaRPr lang="en-PH" sz="3000" dirty="0" smtClean="0">
                <a:solidFill>
                  <a:schemeClr val="tx2">
                    <a:lumMod val="50000"/>
                  </a:schemeClr>
                </a:solidFill>
                <a:latin typeface="Arial" pitchFamily="34" charset="0"/>
                <a:cs typeface="Arial" pitchFamily="34" charset="0"/>
              </a:endParaRPr>
            </a:p>
          </p:txBody>
        </p:sp>
        <p:sp>
          <p:nvSpPr>
            <p:cNvPr id="17" name="TextBox 16"/>
            <p:cNvSpPr txBox="1"/>
            <p:nvPr/>
          </p:nvSpPr>
          <p:spPr>
            <a:xfrm>
              <a:off x="0" y="5161002"/>
              <a:ext cx="9144000" cy="553998"/>
            </a:xfrm>
            <a:prstGeom prst="rect">
              <a:avLst/>
            </a:prstGeom>
            <a:noFill/>
          </p:spPr>
          <p:txBody>
            <a:bodyPr wrap="square" rtlCol="0">
              <a:spAutoFit/>
            </a:bodyPr>
            <a:lstStyle/>
            <a:p>
              <a:pPr lvl="0" algn="r" fontAlgn="base">
                <a:spcBef>
                  <a:spcPct val="0"/>
                </a:spcBef>
                <a:spcAft>
                  <a:spcPct val="0"/>
                </a:spcAft>
                <a:tabLst>
                  <a:tab pos="457200" algn="l"/>
                </a:tabLst>
              </a:pPr>
              <a:r>
                <a:rPr lang="en-US" sz="3000" dirty="0" smtClean="0">
                  <a:solidFill>
                    <a:schemeClr val="tx2">
                      <a:lumMod val="50000"/>
                    </a:schemeClr>
                  </a:solidFill>
                  <a:latin typeface="Calibri" pitchFamily="34" charset="0"/>
                  <a:cs typeface="Arial" pitchFamily="34" charset="0"/>
                </a:rPr>
                <a:t>The Government</a:t>
              </a:r>
              <a:endParaRPr lang="en-PH" sz="3000" dirty="0" smtClean="0">
                <a:solidFill>
                  <a:schemeClr val="tx2">
                    <a:lumMod val="50000"/>
                  </a:schemeClr>
                </a:solidFill>
                <a:latin typeface="Arial" pitchFamily="34" charset="0"/>
                <a:cs typeface="Arial" pitchFamily="34" charset="0"/>
              </a:endParaRPr>
            </a:p>
          </p:txBody>
        </p:sp>
        <p:sp>
          <p:nvSpPr>
            <p:cNvPr id="18" name="TextBox 17"/>
            <p:cNvSpPr txBox="1"/>
            <p:nvPr/>
          </p:nvSpPr>
          <p:spPr>
            <a:xfrm>
              <a:off x="0" y="5867400"/>
              <a:ext cx="9144000" cy="553998"/>
            </a:xfrm>
            <a:prstGeom prst="rect">
              <a:avLst/>
            </a:prstGeom>
            <a:noFill/>
          </p:spPr>
          <p:txBody>
            <a:bodyPr wrap="square" rtlCol="0">
              <a:spAutoFit/>
            </a:bodyPr>
            <a:lstStyle/>
            <a:p>
              <a:pPr lvl="0" algn="r" fontAlgn="base">
                <a:spcBef>
                  <a:spcPct val="0"/>
                </a:spcBef>
                <a:spcAft>
                  <a:spcPct val="0"/>
                </a:spcAft>
                <a:tabLst>
                  <a:tab pos="457200" algn="l"/>
                </a:tabLst>
              </a:pPr>
              <a:r>
                <a:rPr lang="en-US" sz="3000" dirty="0" smtClean="0">
                  <a:solidFill>
                    <a:schemeClr val="tx2">
                      <a:lumMod val="50000"/>
                    </a:schemeClr>
                  </a:solidFill>
                  <a:latin typeface="Calibri" pitchFamily="34" charset="0"/>
                  <a:cs typeface="Arial" pitchFamily="34" charset="0"/>
                </a:rPr>
                <a:t>IT Associations</a:t>
              </a:r>
              <a:endParaRPr lang="en-PH" sz="3000" dirty="0" smtClean="0">
                <a:solidFill>
                  <a:schemeClr val="tx2">
                    <a:lumMod val="50000"/>
                  </a:schemeClr>
                </a:solidFill>
                <a:latin typeface="Arial" pitchFamily="34" charset="0"/>
                <a:cs typeface="Arial" pitchFamily="34" charset="0"/>
              </a:endParaRPr>
            </a:p>
          </p:txBody>
        </p:sp>
        <p:sp>
          <p:nvSpPr>
            <p:cNvPr id="19" name="TextBox 18"/>
            <p:cNvSpPr txBox="1"/>
            <p:nvPr/>
          </p:nvSpPr>
          <p:spPr>
            <a:xfrm>
              <a:off x="0" y="6227802"/>
              <a:ext cx="9144000" cy="553998"/>
            </a:xfrm>
            <a:prstGeom prst="rect">
              <a:avLst/>
            </a:prstGeom>
            <a:noFill/>
          </p:spPr>
          <p:txBody>
            <a:bodyPr wrap="square" rtlCol="0">
              <a:spAutoFit/>
            </a:bodyPr>
            <a:lstStyle/>
            <a:p>
              <a:pPr lvl="0" algn="r" fontAlgn="base">
                <a:spcBef>
                  <a:spcPct val="0"/>
                </a:spcBef>
                <a:spcAft>
                  <a:spcPct val="0"/>
                </a:spcAft>
                <a:tabLst>
                  <a:tab pos="457200" algn="l"/>
                </a:tabLst>
              </a:pPr>
              <a:r>
                <a:rPr lang="en-US" sz="3000" dirty="0" smtClean="0">
                  <a:solidFill>
                    <a:schemeClr val="tx2">
                      <a:lumMod val="50000"/>
                    </a:schemeClr>
                  </a:solidFill>
                  <a:latin typeface="Calibri" pitchFamily="34" charset="0"/>
                  <a:cs typeface="Arial" pitchFamily="34" charset="0"/>
                </a:rPr>
                <a:t>Private Sector Representatives</a:t>
              </a:r>
              <a:endParaRPr lang="en-PH" sz="3000" dirty="0" smtClean="0">
                <a:solidFill>
                  <a:schemeClr val="tx2">
                    <a:lumMod val="50000"/>
                  </a:schemeClr>
                </a:solidFill>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up)">
                                      <p:cBhvr>
                                        <p:cTn id="7" dur="100"/>
                                        <p:tgtEl>
                                          <p:spTgt spid="28"/>
                                        </p:tgtEl>
                                      </p:cBhvr>
                                    </p:animEffect>
                                  </p:childTnLst>
                                </p:cTn>
                              </p:par>
                            </p:childTnLst>
                          </p:cTn>
                        </p:par>
                        <p:par>
                          <p:cTn id="8" fill="hold">
                            <p:stCondLst>
                              <p:cond delay="100"/>
                            </p:stCondLst>
                            <p:childTnLst>
                              <p:par>
                                <p:cTn id="9" presetID="22" presetClass="entr" presetSubtype="4"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wipe(down)">
                                      <p:cBhvr>
                                        <p:cTn id="11" dur="100"/>
                                        <p:tgtEl>
                                          <p:spTgt spid="3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27"/>
                                        </p:tgtEl>
                                      </p:cBhvr>
                                    </p:animEffect>
                                    <p:set>
                                      <p:cBhvr>
                                        <p:cTn id="16" dur="1" fill="hold">
                                          <p:stCondLst>
                                            <p:cond delay="499"/>
                                          </p:stCondLst>
                                        </p:cTn>
                                        <p:tgtEl>
                                          <p:spTgt spid="27"/>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28"/>
                                        </p:tgtEl>
                                      </p:cBhvr>
                                    </p:animEffect>
                                    <p:set>
                                      <p:cBhvr>
                                        <p:cTn id="19" dur="1" fill="hold">
                                          <p:stCondLst>
                                            <p:cond delay="499"/>
                                          </p:stCondLst>
                                        </p:cTn>
                                        <p:tgtEl>
                                          <p:spTgt spid="28"/>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35"/>
                                        </p:tgtEl>
                                      </p:cBhvr>
                                    </p:animEffect>
                                    <p:set>
                                      <p:cBhvr>
                                        <p:cTn id="22" dur="1" fill="hold">
                                          <p:stCondLst>
                                            <p:cond delay="499"/>
                                          </p:stCondLst>
                                        </p:cTn>
                                        <p:tgtEl>
                                          <p:spTgt spid="35"/>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14"/>
                                        </p:tgtEl>
                                      </p:cBhvr>
                                    </p:animEffect>
                                    <p:set>
                                      <p:cBhvr>
                                        <p:cTn id="25" dur="1" fill="hold">
                                          <p:stCondLst>
                                            <p:cond delay="499"/>
                                          </p:stCondLst>
                                        </p:cTn>
                                        <p:tgtEl>
                                          <p:spTgt spid="14"/>
                                        </p:tgtEl>
                                        <p:attrNameLst>
                                          <p:attrName>style.visibility</p:attrName>
                                        </p:attrNameLst>
                                      </p:cBhvr>
                                      <p:to>
                                        <p:strVal val="hidden"/>
                                      </p:to>
                                    </p:set>
                                  </p:childTnLst>
                                </p:cTn>
                              </p:par>
                            </p:childTnLst>
                          </p:cTn>
                        </p:par>
                        <p:par>
                          <p:cTn id="26" fill="hold">
                            <p:stCondLst>
                              <p:cond delay="500"/>
                            </p:stCondLst>
                            <p:childTnLst>
                              <p:par>
                                <p:cTn id="27" presetID="8" presetClass="emph" presetSubtype="0" fill="hold" nodeType="afterEffect">
                                  <p:stCondLst>
                                    <p:cond delay="0"/>
                                  </p:stCondLst>
                                  <p:childTnLst>
                                    <p:animRot by="5400000">
                                      <p:cBhvr>
                                        <p:cTn id="28" dur="300" fill="hold"/>
                                        <p:tgtEl>
                                          <p:spTgt spid="2"/>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500"/>
                                        <p:tgtEl>
                                          <p:spTgt spid="2"/>
                                        </p:tgtEl>
                                      </p:cBhvr>
                                    </p:animEffect>
                                    <p:set>
                                      <p:cBhvr>
                                        <p:cTn id="33" dur="1" fill="hold">
                                          <p:stCondLst>
                                            <p:cond delay="499"/>
                                          </p:stCondLst>
                                        </p:cTn>
                                        <p:tgtEl>
                                          <p:spTgt spid="2"/>
                                        </p:tgtEl>
                                        <p:attrNameLst>
                                          <p:attrName>style.visibility</p:attrName>
                                        </p:attrNameLst>
                                      </p:cBhvr>
                                      <p:to>
                                        <p:strVal val="hidden"/>
                                      </p:to>
                                    </p:set>
                                  </p:childTnLst>
                                </p:cTn>
                              </p:par>
                              <p:par>
                                <p:cTn id="34" presetID="8" presetClass="emph" presetSubtype="0" fill="hold" nodeType="withEffect">
                                  <p:stCondLst>
                                    <p:cond delay="0"/>
                                  </p:stCondLst>
                                  <p:childTnLst>
                                    <p:animRot by="5400000">
                                      <p:cBhvr>
                                        <p:cTn id="35" dur="300" fill="hold"/>
                                        <p:tgtEl>
                                          <p:spTgt spid="3"/>
                                        </p:tgtEl>
                                        <p:attrNameLst>
                                          <p:attrName>r</p:attrName>
                                        </p:attrNameLst>
                                      </p:cBhvr>
                                    </p:animRot>
                                  </p:childTnLst>
                                </p:cTn>
                              </p:par>
                            </p:childTnLst>
                          </p:cTn>
                        </p:par>
                        <p:par>
                          <p:cTn id="36" fill="hold">
                            <p:stCondLst>
                              <p:cond delay="500"/>
                            </p:stCondLst>
                            <p:childTnLst>
                              <p:par>
                                <p:cTn id="37" presetID="12" presetClass="entr" presetSubtype="4" fill="hold" nodeType="after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slide(fromBottom)">
                                      <p:cBhvr>
                                        <p:cTn id="39"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PH" dirty="0" smtClean="0"/>
              <a:t>Thank You!</a:t>
            </a:r>
            <a:endParaRPr lang="en-PH" dirty="0"/>
          </a:p>
        </p:txBody>
      </p:sp>
    </p:spTree>
    <p:extLst>
      <p:ext uri="{BB962C8B-B14F-4D97-AF65-F5344CB8AC3E}">
        <p14:creationId xmlns:p14="http://schemas.microsoft.com/office/powerpoint/2010/main" xmlns="" val="1525053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s://encrypted-tbn0.gstatic.com/images?q=tbn:ANd9GcRHDzkuDt9742geZtt-WiqiN59qrYx7yxsuaHvUsIfzy8wZFsebZQ"/>
          <p:cNvPicPr>
            <a:picLocks noChangeAspect="1" noChangeArrowheads="1"/>
          </p:cNvPicPr>
          <p:nvPr/>
        </p:nvPicPr>
        <p:blipFill>
          <a:blip r:embed="rId2" cstate="print"/>
          <a:srcRect/>
          <a:stretch>
            <a:fillRect/>
          </a:stretch>
        </p:blipFill>
        <p:spPr bwMode="auto">
          <a:xfrm>
            <a:off x="4798944" y="304800"/>
            <a:ext cx="4345056" cy="6553200"/>
          </a:xfrm>
          <a:prstGeom prst="rect">
            <a:avLst/>
          </a:prstGeom>
          <a:noFill/>
        </p:spPr>
      </p:pic>
      <p:sp>
        <p:nvSpPr>
          <p:cNvPr id="1028" name="AutoShape 4" descr="http://www.clker.com/cliparts/2/9/Q/8/j/f/government-building-icon.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PH"/>
          </a:p>
        </p:txBody>
      </p:sp>
      <p:sp>
        <p:nvSpPr>
          <p:cNvPr id="1030" name="AutoShape 6" descr="http://www.clker.com/cliparts/2/9/Q/8/j/f/government-building-icon.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PH"/>
          </a:p>
        </p:txBody>
      </p:sp>
      <p:grpSp>
        <p:nvGrpSpPr>
          <p:cNvPr id="18" name="Group 17"/>
          <p:cNvGrpSpPr/>
          <p:nvPr/>
        </p:nvGrpSpPr>
        <p:grpSpPr>
          <a:xfrm>
            <a:off x="6096000" y="1371600"/>
            <a:ext cx="735496" cy="583096"/>
            <a:chOff x="4267200" y="1600200"/>
            <a:chExt cx="735496" cy="583096"/>
          </a:xfrm>
        </p:grpSpPr>
        <p:pic>
          <p:nvPicPr>
            <p:cNvPr id="8" name="Picture 8" descr="Government Building Icon Clip Art"/>
            <p:cNvPicPr>
              <a:picLocks noChangeAspect="1" noChangeArrowheads="1"/>
            </p:cNvPicPr>
            <p:nvPr/>
          </p:nvPicPr>
          <p:blipFill>
            <a:blip r:embed="rId3" cstate="print"/>
            <a:srcRect/>
            <a:stretch>
              <a:fillRect/>
            </a:stretch>
          </p:blipFill>
          <p:spPr bwMode="auto">
            <a:xfrm>
              <a:off x="4267200" y="1600200"/>
              <a:ext cx="685800" cy="503483"/>
            </a:xfrm>
            <a:prstGeom prst="rect">
              <a:avLst/>
            </a:prstGeom>
            <a:noFill/>
          </p:spPr>
        </p:pic>
        <p:pic>
          <p:nvPicPr>
            <p:cNvPr id="13" name="Picture 12" descr="http://cdn1.iconfinder.com/data/icons/ColoBrush_Pack/256/database.png"/>
            <p:cNvPicPr/>
            <p:nvPr/>
          </p:nvPicPr>
          <p:blipFill>
            <a:blip r:embed="rId4" cstate="print"/>
            <a:srcRect/>
            <a:stretch>
              <a:fillRect/>
            </a:stretch>
          </p:blipFill>
          <p:spPr bwMode="auto">
            <a:xfrm>
              <a:off x="4648200" y="1828800"/>
              <a:ext cx="354496" cy="354496"/>
            </a:xfrm>
            <a:prstGeom prst="rect">
              <a:avLst/>
            </a:prstGeom>
            <a:noFill/>
            <a:ln w="9525">
              <a:noFill/>
              <a:miter lim="800000"/>
              <a:headEnd/>
              <a:tailEnd/>
            </a:ln>
          </p:spPr>
        </p:pic>
      </p:grpSp>
      <p:grpSp>
        <p:nvGrpSpPr>
          <p:cNvPr id="20" name="Group 19"/>
          <p:cNvGrpSpPr/>
          <p:nvPr/>
        </p:nvGrpSpPr>
        <p:grpSpPr>
          <a:xfrm>
            <a:off x="7494104" y="762000"/>
            <a:ext cx="735496" cy="583096"/>
            <a:chOff x="4267200" y="1600200"/>
            <a:chExt cx="735496" cy="583096"/>
          </a:xfrm>
        </p:grpSpPr>
        <p:pic>
          <p:nvPicPr>
            <p:cNvPr id="21" name="Picture 8" descr="Government Building Icon Clip Art"/>
            <p:cNvPicPr>
              <a:picLocks noChangeAspect="1" noChangeArrowheads="1"/>
            </p:cNvPicPr>
            <p:nvPr/>
          </p:nvPicPr>
          <p:blipFill>
            <a:blip r:embed="rId3" cstate="print"/>
            <a:stretch>
              <a:fillRect/>
            </a:stretch>
          </p:blipFill>
          <p:spPr bwMode="auto">
            <a:xfrm>
              <a:off x="4267200" y="1600200"/>
              <a:ext cx="685833" cy="502944"/>
            </a:xfrm>
            <a:prstGeom prst="rect">
              <a:avLst/>
            </a:prstGeom>
            <a:noFill/>
            <a:ln>
              <a:noFill/>
            </a:ln>
          </p:spPr>
        </p:pic>
        <p:pic>
          <p:nvPicPr>
            <p:cNvPr id="22" name="Picture 21" descr="http://cdn1.iconfinder.com/data/icons/ColoBrush_Pack/256/database.png"/>
            <p:cNvPicPr/>
            <p:nvPr/>
          </p:nvPicPr>
          <p:blipFill>
            <a:blip r:embed="rId4" cstate="print"/>
            <a:srcRect/>
            <a:stretch>
              <a:fillRect/>
            </a:stretch>
          </p:blipFill>
          <p:spPr bwMode="auto">
            <a:xfrm>
              <a:off x="4648200" y="1828800"/>
              <a:ext cx="354496" cy="354496"/>
            </a:xfrm>
            <a:prstGeom prst="rect">
              <a:avLst/>
            </a:prstGeom>
            <a:noFill/>
            <a:ln>
              <a:noFill/>
            </a:ln>
          </p:spPr>
        </p:pic>
      </p:grpSp>
      <p:grpSp>
        <p:nvGrpSpPr>
          <p:cNvPr id="26" name="Group 25"/>
          <p:cNvGrpSpPr/>
          <p:nvPr/>
        </p:nvGrpSpPr>
        <p:grpSpPr>
          <a:xfrm>
            <a:off x="7010400" y="2133600"/>
            <a:ext cx="735496" cy="583096"/>
            <a:chOff x="4267200" y="1600200"/>
            <a:chExt cx="735496" cy="583096"/>
          </a:xfrm>
        </p:grpSpPr>
        <p:pic>
          <p:nvPicPr>
            <p:cNvPr id="27" name="Picture 8" descr="Government Building Icon Clip Art"/>
            <p:cNvPicPr>
              <a:picLocks noChangeAspect="1" noChangeArrowheads="1"/>
            </p:cNvPicPr>
            <p:nvPr/>
          </p:nvPicPr>
          <p:blipFill>
            <a:blip r:embed="rId3" cstate="print"/>
            <a:srcRect/>
            <a:stretch>
              <a:fillRect/>
            </a:stretch>
          </p:blipFill>
          <p:spPr bwMode="auto">
            <a:xfrm>
              <a:off x="4267200" y="1600200"/>
              <a:ext cx="685800" cy="503483"/>
            </a:xfrm>
            <a:prstGeom prst="rect">
              <a:avLst/>
            </a:prstGeom>
            <a:noFill/>
          </p:spPr>
        </p:pic>
        <p:pic>
          <p:nvPicPr>
            <p:cNvPr id="28" name="Picture 27" descr="http://cdn1.iconfinder.com/data/icons/ColoBrush_Pack/256/database.png"/>
            <p:cNvPicPr/>
            <p:nvPr/>
          </p:nvPicPr>
          <p:blipFill>
            <a:blip r:embed="rId4" cstate="print"/>
            <a:srcRect/>
            <a:stretch>
              <a:fillRect/>
            </a:stretch>
          </p:blipFill>
          <p:spPr bwMode="auto">
            <a:xfrm>
              <a:off x="4648200" y="1828800"/>
              <a:ext cx="354496" cy="354496"/>
            </a:xfrm>
            <a:prstGeom prst="rect">
              <a:avLst/>
            </a:prstGeom>
            <a:noFill/>
            <a:ln w="9525">
              <a:noFill/>
              <a:miter lim="800000"/>
              <a:headEnd/>
              <a:tailEnd/>
            </a:ln>
          </p:spPr>
        </p:pic>
      </p:grpSp>
      <p:grpSp>
        <p:nvGrpSpPr>
          <p:cNvPr id="29" name="Group 28"/>
          <p:cNvGrpSpPr/>
          <p:nvPr/>
        </p:nvGrpSpPr>
        <p:grpSpPr>
          <a:xfrm>
            <a:off x="4953000" y="4114800"/>
            <a:ext cx="735496" cy="583096"/>
            <a:chOff x="4267200" y="1600200"/>
            <a:chExt cx="735496" cy="583096"/>
          </a:xfrm>
        </p:grpSpPr>
        <p:pic>
          <p:nvPicPr>
            <p:cNvPr id="30" name="Picture 8" descr="Government Building Icon Clip Art"/>
            <p:cNvPicPr>
              <a:picLocks noChangeAspect="1" noChangeArrowheads="1"/>
            </p:cNvPicPr>
            <p:nvPr/>
          </p:nvPicPr>
          <p:blipFill>
            <a:blip r:embed="rId3" cstate="print"/>
            <a:srcRect/>
            <a:stretch>
              <a:fillRect/>
            </a:stretch>
          </p:blipFill>
          <p:spPr bwMode="auto">
            <a:xfrm>
              <a:off x="4267200" y="1600200"/>
              <a:ext cx="685800" cy="503483"/>
            </a:xfrm>
            <a:prstGeom prst="rect">
              <a:avLst/>
            </a:prstGeom>
            <a:noFill/>
          </p:spPr>
        </p:pic>
        <p:pic>
          <p:nvPicPr>
            <p:cNvPr id="31" name="Picture 30" descr="http://cdn1.iconfinder.com/data/icons/ColoBrush_Pack/256/database.png"/>
            <p:cNvPicPr/>
            <p:nvPr/>
          </p:nvPicPr>
          <p:blipFill>
            <a:blip r:embed="rId4" cstate="print"/>
            <a:srcRect/>
            <a:stretch>
              <a:fillRect/>
            </a:stretch>
          </p:blipFill>
          <p:spPr bwMode="auto">
            <a:xfrm>
              <a:off x="4648200" y="1828800"/>
              <a:ext cx="354496" cy="354496"/>
            </a:xfrm>
            <a:prstGeom prst="rect">
              <a:avLst/>
            </a:prstGeom>
            <a:noFill/>
            <a:ln w="9525">
              <a:noFill/>
              <a:miter lim="800000"/>
              <a:headEnd/>
              <a:tailEnd/>
            </a:ln>
          </p:spPr>
        </p:pic>
      </p:grpSp>
      <p:grpSp>
        <p:nvGrpSpPr>
          <p:cNvPr id="32" name="Group 31"/>
          <p:cNvGrpSpPr/>
          <p:nvPr/>
        </p:nvGrpSpPr>
        <p:grpSpPr>
          <a:xfrm>
            <a:off x="8408504" y="5334000"/>
            <a:ext cx="735496" cy="583096"/>
            <a:chOff x="4267200" y="1600200"/>
            <a:chExt cx="735496" cy="583096"/>
          </a:xfrm>
        </p:grpSpPr>
        <p:pic>
          <p:nvPicPr>
            <p:cNvPr id="33" name="Picture 8" descr="Government Building Icon Clip Art"/>
            <p:cNvPicPr>
              <a:picLocks noChangeAspect="1" noChangeArrowheads="1"/>
            </p:cNvPicPr>
            <p:nvPr/>
          </p:nvPicPr>
          <p:blipFill>
            <a:blip r:embed="rId3" cstate="print"/>
            <a:srcRect/>
            <a:stretch>
              <a:fillRect/>
            </a:stretch>
          </p:blipFill>
          <p:spPr bwMode="auto">
            <a:xfrm>
              <a:off x="4267200" y="1600200"/>
              <a:ext cx="685800" cy="503483"/>
            </a:xfrm>
            <a:prstGeom prst="rect">
              <a:avLst/>
            </a:prstGeom>
            <a:noFill/>
          </p:spPr>
        </p:pic>
        <p:pic>
          <p:nvPicPr>
            <p:cNvPr id="34" name="Picture 33" descr="http://cdn1.iconfinder.com/data/icons/ColoBrush_Pack/256/database.png"/>
            <p:cNvPicPr/>
            <p:nvPr/>
          </p:nvPicPr>
          <p:blipFill>
            <a:blip r:embed="rId4" cstate="print"/>
            <a:srcRect/>
            <a:stretch>
              <a:fillRect/>
            </a:stretch>
          </p:blipFill>
          <p:spPr bwMode="auto">
            <a:xfrm>
              <a:off x="4648200" y="1828800"/>
              <a:ext cx="354496" cy="354496"/>
            </a:xfrm>
            <a:prstGeom prst="rect">
              <a:avLst/>
            </a:prstGeom>
            <a:noFill/>
            <a:ln w="9525">
              <a:noFill/>
              <a:miter lim="800000"/>
              <a:headEnd/>
              <a:tailEnd/>
            </a:ln>
          </p:spPr>
        </p:pic>
      </p:grpSp>
      <p:grpSp>
        <p:nvGrpSpPr>
          <p:cNvPr id="35" name="Group 34"/>
          <p:cNvGrpSpPr/>
          <p:nvPr/>
        </p:nvGrpSpPr>
        <p:grpSpPr>
          <a:xfrm>
            <a:off x="6858000" y="3886200"/>
            <a:ext cx="735496" cy="583096"/>
            <a:chOff x="4267200" y="1600200"/>
            <a:chExt cx="735496" cy="583096"/>
          </a:xfrm>
        </p:grpSpPr>
        <p:pic>
          <p:nvPicPr>
            <p:cNvPr id="36" name="Picture 8" descr="Government Building Icon Clip Art"/>
            <p:cNvPicPr>
              <a:picLocks noChangeAspect="1" noChangeArrowheads="1"/>
            </p:cNvPicPr>
            <p:nvPr/>
          </p:nvPicPr>
          <p:blipFill>
            <a:blip r:embed="rId3" cstate="print"/>
            <a:srcRect/>
            <a:stretch>
              <a:fillRect/>
            </a:stretch>
          </p:blipFill>
          <p:spPr bwMode="auto">
            <a:xfrm>
              <a:off x="4267200" y="1600200"/>
              <a:ext cx="685800" cy="503483"/>
            </a:xfrm>
            <a:prstGeom prst="rect">
              <a:avLst/>
            </a:prstGeom>
            <a:noFill/>
          </p:spPr>
        </p:pic>
        <p:pic>
          <p:nvPicPr>
            <p:cNvPr id="37" name="Picture 36" descr="http://cdn1.iconfinder.com/data/icons/ColoBrush_Pack/256/database.png"/>
            <p:cNvPicPr/>
            <p:nvPr/>
          </p:nvPicPr>
          <p:blipFill>
            <a:blip r:embed="rId4" cstate="print"/>
            <a:srcRect/>
            <a:stretch>
              <a:fillRect/>
            </a:stretch>
          </p:blipFill>
          <p:spPr bwMode="auto">
            <a:xfrm>
              <a:off x="4648200" y="1828800"/>
              <a:ext cx="354496" cy="354496"/>
            </a:xfrm>
            <a:prstGeom prst="rect">
              <a:avLst/>
            </a:prstGeom>
            <a:noFill/>
            <a:ln w="9525">
              <a:noFill/>
              <a:miter lim="800000"/>
              <a:headEnd/>
              <a:tailEnd/>
            </a:ln>
          </p:spPr>
        </p:pic>
      </p:grpSp>
      <p:grpSp>
        <p:nvGrpSpPr>
          <p:cNvPr id="38" name="Group 37"/>
          <p:cNvGrpSpPr/>
          <p:nvPr/>
        </p:nvGrpSpPr>
        <p:grpSpPr>
          <a:xfrm>
            <a:off x="6096000" y="2971800"/>
            <a:ext cx="735496" cy="583096"/>
            <a:chOff x="4267200" y="1600200"/>
            <a:chExt cx="735496" cy="583096"/>
          </a:xfrm>
        </p:grpSpPr>
        <p:pic>
          <p:nvPicPr>
            <p:cNvPr id="39" name="Picture 8" descr="Government Building Icon Clip Art"/>
            <p:cNvPicPr>
              <a:picLocks noChangeAspect="1" noChangeArrowheads="1"/>
            </p:cNvPicPr>
            <p:nvPr/>
          </p:nvPicPr>
          <p:blipFill>
            <a:blip r:embed="rId3" cstate="print"/>
            <a:srcRect/>
            <a:stretch>
              <a:fillRect/>
            </a:stretch>
          </p:blipFill>
          <p:spPr bwMode="auto">
            <a:xfrm>
              <a:off x="4267200" y="1600200"/>
              <a:ext cx="685800" cy="503483"/>
            </a:xfrm>
            <a:prstGeom prst="rect">
              <a:avLst/>
            </a:prstGeom>
            <a:noFill/>
          </p:spPr>
        </p:pic>
        <p:pic>
          <p:nvPicPr>
            <p:cNvPr id="40" name="Picture 39" descr="http://cdn1.iconfinder.com/data/icons/ColoBrush_Pack/256/database.png"/>
            <p:cNvPicPr/>
            <p:nvPr/>
          </p:nvPicPr>
          <p:blipFill>
            <a:blip r:embed="rId4" cstate="print"/>
            <a:srcRect/>
            <a:stretch>
              <a:fillRect/>
            </a:stretch>
          </p:blipFill>
          <p:spPr bwMode="auto">
            <a:xfrm>
              <a:off x="4648200" y="1828800"/>
              <a:ext cx="354496" cy="354496"/>
            </a:xfrm>
            <a:prstGeom prst="rect">
              <a:avLst/>
            </a:prstGeom>
            <a:noFill/>
            <a:ln w="9525">
              <a:noFill/>
              <a:miter lim="800000"/>
              <a:headEnd/>
              <a:tailEnd/>
            </a:ln>
          </p:spPr>
        </p:pic>
      </p:grpSp>
      <p:grpSp>
        <p:nvGrpSpPr>
          <p:cNvPr id="41" name="Group 40"/>
          <p:cNvGrpSpPr/>
          <p:nvPr/>
        </p:nvGrpSpPr>
        <p:grpSpPr>
          <a:xfrm>
            <a:off x="8153400" y="3048000"/>
            <a:ext cx="735496" cy="583096"/>
            <a:chOff x="4267200" y="1600200"/>
            <a:chExt cx="735496" cy="583096"/>
          </a:xfrm>
        </p:grpSpPr>
        <p:pic>
          <p:nvPicPr>
            <p:cNvPr id="42" name="Picture 8" descr="Government Building Icon Clip Art"/>
            <p:cNvPicPr>
              <a:picLocks noChangeAspect="1" noChangeArrowheads="1"/>
            </p:cNvPicPr>
            <p:nvPr/>
          </p:nvPicPr>
          <p:blipFill>
            <a:blip r:embed="rId3" cstate="print"/>
            <a:srcRect/>
            <a:stretch>
              <a:fillRect/>
            </a:stretch>
          </p:blipFill>
          <p:spPr bwMode="auto">
            <a:xfrm>
              <a:off x="4267200" y="1600200"/>
              <a:ext cx="685800" cy="503483"/>
            </a:xfrm>
            <a:prstGeom prst="rect">
              <a:avLst/>
            </a:prstGeom>
            <a:noFill/>
          </p:spPr>
        </p:pic>
        <p:pic>
          <p:nvPicPr>
            <p:cNvPr id="43" name="Picture 42" descr="http://cdn1.iconfinder.com/data/icons/ColoBrush_Pack/256/database.png"/>
            <p:cNvPicPr/>
            <p:nvPr/>
          </p:nvPicPr>
          <p:blipFill>
            <a:blip r:embed="rId4" cstate="print"/>
            <a:srcRect/>
            <a:stretch>
              <a:fillRect/>
            </a:stretch>
          </p:blipFill>
          <p:spPr bwMode="auto">
            <a:xfrm>
              <a:off x="4648200" y="1828800"/>
              <a:ext cx="354496" cy="354496"/>
            </a:xfrm>
            <a:prstGeom prst="rect">
              <a:avLst/>
            </a:prstGeom>
            <a:noFill/>
            <a:ln w="9525">
              <a:noFill/>
              <a:miter lim="800000"/>
              <a:headEnd/>
              <a:tailEnd/>
            </a:ln>
          </p:spPr>
        </p:pic>
      </p:grpSp>
      <p:grpSp>
        <p:nvGrpSpPr>
          <p:cNvPr id="44" name="Group 43"/>
          <p:cNvGrpSpPr/>
          <p:nvPr/>
        </p:nvGrpSpPr>
        <p:grpSpPr>
          <a:xfrm>
            <a:off x="8408504" y="4267200"/>
            <a:ext cx="735496" cy="583096"/>
            <a:chOff x="4267200" y="1600200"/>
            <a:chExt cx="735496" cy="583096"/>
          </a:xfrm>
        </p:grpSpPr>
        <p:pic>
          <p:nvPicPr>
            <p:cNvPr id="45" name="Picture 8" descr="Government Building Icon Clip Art"/>
            <p:cNvPicPr>
              <a:picLocks noChangeAspect="1" noChangeArrowheads="1"/>
            </p:cNvPicPr>
            <p:nvPr/>
          </p:nvPicPr>
          <p:blipFill>
            <a:blip r:embed="rId3" cstate="print"/>
            <a:srcRect/>
            <a:stretch>
              <a:fillRect/>
            </a:stretch>
          </p:blipFill>
          <p:spPr bwMode="auto">
            <a:xfrm>
              <a:off x="4267200" y="1600200"/>
              <a:ext cx="685800" cy="503483"/>
            </a:xfrm>
            <a:prstGeom prst="rect">
              <a:avLst/>
            </a:prstGeom>
            <a:noFill/>
          </p:spPr>
        </p:pic>
        <p:pic>
          <p:nvPicPr>
            <p:cNvPr id="46" name="Picture 45" descr="http://cdn1.iconfinder.com/data/icons/ColoBrush_Pack/256/database.png"/>
            <p:cNvPicPr/>
            <p:nvPr/>
          </p:nvPicPr>
          <p:blipFill>
            <a:blip r:embed="rId4" cstate="print"/>
            <a:srcRect/>
            <a:stretch>
              <a:fillRect/>
            </a:stretch>
          </p:blipFill>
          <p:spPr bwMode="auto">
            <a:xfrm>
              <a:off x="4648200" y="1828800"/>
              <a:ext cx="354496" cy="354496"/>
            </a:xfrm>
            <a:prstGeom prst="rect">
              <a:avLst/>
            </a:prstGeom>
            <a:noFill/>
            <a:ln w="9525">
              <a:noFill/>
              <a:miter lim="800000"/>
              <a:headEnd/>
              <a:tailEnd/>
            </a:ln>
          </p:spPr>
        </p:pic>
      </p:grpSp>
      <p:grpSp>
        <p:nvGrpSpPr>
          <p:cNvPr id="47" name="Group 46"/>
          <p:cNvGrpSpPr/>
          <p:nvPr/>
        </p:nvGrpSpPr>
        <p:grpSpPr>
          <a:xfrm>
            <a:off x="6477000" y="5715000"/>
            <a:ext cx="735496" cy="583096"/>
            <a:chOff x="4267200" y="1600200"/>
            <a:chExt cx="735496" cy="583096"/>
          </a:xfrm>
        </p:grpSpPr>
        <p:pic>
          <p:nvPicPr>
            <p:cNvPr id="48" name="Picture 8" descr="Government Building Icon Clip Art"/>
            <p:cNvPicPr>
              <a:picLocks noChangeAspect="1" noChangeArrowheads="1"/>
            </p:cNvPicPr>
            <p:nvPr/>
          </p:nvPicPr>
          <p:blipFill>
            <a:blip r:embed="rId3" cstate="print"/>
            <a:srcRect/>
            <a:stretch>
              <a:fillRect/>
            </a:stretch>
          </p:blipFill>
          <p:spPr bwMode="auto">
            <a:xfrm>
              <a:off x="4267200" y="1600200"/>
              <a:ext cx="685800" cy="503483"/>
            </a:xfrm>
            <a:prstGeom prst="rect">
              <a:avLst/>
            </a:prstGeom>
            <a:noFill/>
          </p:spPr>
        </p:pic>
        <p:pic>
          <p:nvPicPr>
            <p:cNvPr id="49" name="Picture 48" descr="http://cdn1.iconfinder.com/data/icons/ColoBrush_Pack/256/database.png"/>
            <p:cNvPicPr/>
            <p:nvPr/>
          </p:nvPicPr>
          <p:blipFill>
            <a:blip r:embed="rId4" cstate="print"/>
            <a:srcRect/>
            <a:stretch>
              <a:fillRect/>
            </a:stretch>
          </p:blipFill>
          <p:spPr bwMode="auto">
            <a:xfrm>
              <a:off x="4648200" y="1828800"/>
              <a:ext cx="354496" cy="354496"/>
            </a:xfrm>
            <a:prstGeom prst="rect">
              <a:avLst/>
            </a:prstGeom>
            <a:noFill/>
            <a:ln w="9525">
              <a:noFill/>
              <a:miter lim="800000"/>
              <a:headEnd/>
              <a:tailEnd/>
            </a:ln>
          </p:spPr>
        </p:pic>
      </p:grpSp>
      <p:sp>
        <p:nvSpPr>
          <p:cNvPr id="53" name="Rectangle 52"/>
          <p:cNvSpPr/>
          <p:nvPr/>
        </p:nvSpPr>
        <p:spPr>
          <a:xfrm>
            <a:off x="152400" y="76200"/>
            <a:ext cx="7010400" cy="707886"/>
          </a:xfrm>
          <a:prstGeom prst="rect">
            <a:avLst/>
          </a:prstGeom>
        </p:spPr>
        <p:txBody>
          <a:bodyPr wrap="square">
            <a:spAutoFit/>
          </a:bodyPr>
          <a:lstStyle/>
          <a:p>
            <a:r>
              <a:rPr lang="en-PH" sz="4000" b="1" dirty="0" smtClean="0">
                <a:latin typeface="+mj-lt"/>
              </a:rPr>
              <a:t>C</a:t>
            </a:r>
            <a:r>
              <a:rPr lang="en-PH" sz="3500" b="1" dirty="0" smtClean="0">
                <a:latin typeface="+mj-lt"/>
              </a:rPr>
              <a:t>URRENT SET-UP</a:t>
            </a:r>
            <a:endParaRPr lang="en-PH" sz="3500" b="1" dirty="0">
              <a:latin typeface="+mj-lt"/>
            </a:endParaRPr>
          </a:p>
        </p:txBody>
      </p:sp>
      <p:cxnSp>
        <p:nvCxnSpPr>
          <p:cNvPr id="54" name="Straight Connector 53"/>
          <p:cNvCxnSpPr/>
          <p:nvPr/>
        </p:nvCxnSpPr>
        <p:spPr>
          <a:xfrm>
            <a:off x="228600" y="685800"/>
            <a:ext cx="8458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066800" y="1618834"/>
            <a:ext cx="4267200" cy="1400383"/>
          </a:xfrm>
          <a:prstGeom prst="rect">
            <a:avLst/>
          </a:prstGeom>
          <a:noFill/>
        </p:spPr>
        <p:txBody>
          <a:bodyPr wrap="square" rtlCol="0">
            <a:spAutoFit/>
          </a:bodyPr>
          <a:lstStyle/>
          <a:p>
            <a:pPr lvl="0" fontAlgn="base">
              <a:spcBef>
                <a:spcPct val="0"/>
              </a:spcBef>
              <a:spcAft>
                <a:spcPct val="0"/>
              </a:spcAft>
              <a:tabLst>
                <a:tab pos="457200" algn="l"/>
              </a:tabLst>
            </a:pPr>
            <a:r>
              <a:rPr lang="en-US" sz="3500" dirty="0" smtClean="0">
                <a:latin typeface="Calibri" pitchFamily="34" charset="0"/>
                <a:cs typeface="Arial" pitchFamily="34" charset="0"/>
              </a:rPr>
              <a:t>D</a:t>
            </a:r>
            <a:r>
              <a:rPr lang="en-US" sz="2500" dirty="0" smtClean="0">
                <a:latin typeface="Calibri" pitchFamily="34" charset="0"/>
                <a:cs typeface="Arial" pitchFamily="34" charset="0"/>
              </a:rPr>
              <a:t>IFFERENT SYSTEMS AND RESTRICTED-ACCESS DATABASES</a:t>
            </a:r>
            <a:endParaRPr lang="en-PH" sz="2500" dirty="0" smtClean="0">
              <a:latin typeface="Arial" pitchFamily="34" charset="0"/>
              <a:cs typeface="Arial" pitchFamily="34" charset="0"/>
            </a:endParaRPr>
          </a:p>
        </p:txBody>
      </p:sp>
      <p:sp>
        <p:nvSpPr>
          <p:cNvPr id="74" name="Rectangle 73"/>
          <p:cNvSpPr/>
          <p:nvPr/>
        </p:nvSpPr>
        <p:spPr>
          <a:xfrm>
            <a:off x="609600" y="1752600"/>
            <a:ext cx="381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2000"/>
          </a:p>
        </p:txBody>
      </p:sp>
      <p:cxnSp>
        <p:nvCxnSpPr>
          <p:cNvPr id="75" name="Straight Connector 74"/>
          <p:cNvCxnSpPr/>
          <p:nvPr/>
        </p:nvCxnSpPr>
        <p:spPr>
          <a:xfrm>
            <a:off x="685800" y="1752600"/>
            <a:ext cx="228600" cy="304800"/>
          </a:xfrm>
          <a:prstGeom prst="line">
            <a:avLst/>
          </a:prstGeom>
          <a:ln w="101600" cap="rnd">
            <a:solidFill>
              <a:srgbClr val="FF0000"/>
            </a:solidFill>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1066800" y="3147298"/>
            <a:ext cx="3886200" cy="1015663"/>
          </a:xfrm>
          <a:prstGeom prst="rect">
            <a:avLst/>
          </a:prstGeom>
          <a:noFill/>
        </p:spPr>
        <p:txBody>
          <a:bodyPr wrap="square" rtlCol="0">
            <a:spAutoFit/>
          </a:bodyPr>
          <a:lstStyle/>
          <a:p>
            <a:pPr lvl="0" fontAlgn="base">
              <a:spcBef>
                <a:spcPct val="0"/>
              </a:spcBef>
              <a:spcAft>
                <a:spcPct val="0"/>
              </a:spcAft>
              <a:tabLst>
                <a:tab pos="457200" algn="l"/>
              </a:tabLst>
            </a:pPr>
            <a:r>
              <a:rPr lang="en-US" sz="3500" dirty="0" smtClean="0">
                <a:latin typeface="Calibri" pitchFamily="34" charset="0"/>
                <a:ea typeface="Times New Roman" pitchFamily="18" charset="0"/>
                <a:cs typeface="Times New Roman" pitchFamily="18" charset="0"/>
              </a:rPr>
              <a:t>G</a:t>
            </a:r>
            <a:r>
              <a:rPr lang="en-US" sz="2500" dirty="0" smtClean="0">
                <a:latin typeface="Calibri" pitchFamily="34" charset="0"/>
                <a:ea typeface="Times New Roman" pitchFamily="18" charset="0"/>
                <a:cs typeface="Times New Roman" pitchFamily="18" charset="0"/>
              </a:rPr>
              <a:t>OVERNMENT CULTURE OF TURF WARS</a:t>
            </a:r>
            <a:endParaRPr lang="en-PH" sz="2500" dirty="0" smtClean="0">
              <a:latin typeface="Arial" pitchFamily="34" charset="0"/>
              <a:cs typeface="Arial" pitchFamily="34" charset="0"/>
            </a:endParaRPr>
          </a:p>
        </p:txBody>
      </p:sp>
      <p:sp>
        <p:nvSpPr>
          <p:cNvPr id="81" name="TextBox 80"/>
          <p:cNvSpPr txBox="1"/>
          <p:nvPr/>
        </p:nvSpPr>
        <p:spPr>
          <a:xfrm>
            <a:off x="1143000" y="4390817"/>
            <a:ext cx="4343400" cy="1400383"/>
          </a:xfrm>
          <a:prstGeom prst="rect">
            <a:avLst/>
          </a:prstGeom>
          <a:noFill/>
        </p:spPr>
        <p:txBody>
          <a:bodyPr wrap="square" rtlCol="0">
            <a:spAutoFit/>
          </a:bodyPr>
          <a:lstStyle/>
          <a:p>
            <a:pPr lvl="0" eaLnBrk="0" fontAlgn="base" hangingPunct="0">
              <a:spcBef>
                <a:spcPct val="0"/>
              </a:spcBef>
              <a:spcAft>
                <a:spcPct val="0"/>
              </a:spcAft>
              <a:tabLst>
                <a:tab pos="457200" algn="l"/>
              </a:tabLst>
            </a:pPr>
            <a:r>
              <a:rPr lang="en-US" sz="3500" dirty="0" smtClean="0">
                <a:latin typeface="Calibri" pitchFamily="34" charset="0"/>
                <a:ea typeface="Times New Roman" pitchFamily="18" charset="0"/>
                <a:cs typeface="Times New Roman" pitchFamily="18" charset="0"/>
              </a:rPr>
              <a:t>L</a:t>
            </a:r>
            <a:r>
              <a:rPr lang="en-US" sz="2500" dirty="0" smtClean="0">
                <a:latin typeface="Calibri" pitchFamily="34" charset="0"/>
                <a:ea typeface="Times New Roman" pitchFamily="18" charset="0"/>
                <a:cs typeface="Times New Roman" pitchFamily="18" charset="0"/>
              </a:rPr>
              <a:t>ACKING CONCEPT OF </a:t>
            </a:r>
          </a:p>
          <a:p>
            <a:pPr lvl="0" eaLnBrk="0" fontAlgn="base" hangingPunct="0">
              <a:spcBef>
                <a:spcPct val="0"/>
              </a:spcBef>
              <a:spcAft>
                <a:spcPct val="0"/>
              </a:spcAft>
              <a:tabLst>
                <a:tab pos="457200" algn="l"/>
              </a:tabLst>
            </a:pPr>
            <a:r>
              <a:rPr lang="en-US" sz="2500" dirty="0" smtClean="0">
                <a:latin typeface="Calibri" pitchFamily="34" charset="0"/>
                <a:ea typeface="Times New Roman" pitchFamily="18" charset="0"/>
                <a:cs typeface="Times New Roman" pitchFamily="18" charset="0"/>
              </a:rPr>
              <a:t>INTER-OPERABILITY AND </a:t>
            </a:r>
          </a:p>
          <a:p>
            <a:pPr lvl="0" eaLnBrk="0" fontAlgn="base" hangingPunct="0">
              <a:spcBef>
                <a:spcPct val="0"/>
              </a:spcBef>
              <a:spcAft>
                <a:spcPct val="0"/>
              </a:spcAft>
              <a:tabLst>
                <a:tab pos="457200" algn="l"/>
              </a:tabLst>
            </a:pPr>
            <a:r>
              <a:rPr lang="en-US" sz="2500" dirty="0" smtClean="0">
                <a:latin typeface="Calibri" pitchFamily="34" charset="0"/>
                <a:ea typeface="Times New Roman" pitchFamily="18" charset="0"/>
                <a:cs typeface="Times New Roman" pitchFamily="18" charset="0"/>
              </a:rPr>
              <a:t>INTER-AGENCY</a:t>
            </a:r>
            <a:endParaRPr lang="en-PH" sz="2500" dirty="0" smtClean="0">
              <a:latin typeface="Arial" pitchFamily="34" charset="0"/>
              <a:cs typeface="Arial" pitchFamily="34" charset="0"/>
            </a:endParaRPr>
          </a:p>
        </p:txBody>
      </p:sp>
      <p:cxnSp>
        <p:nvCxnSpPr>
          <p:cNvPr id="59" name="Straight Connector 58"/>
          <p:cNvCxnSpPr/>
          <p:nvPr/>
        </p:nvCxnSpPr>
        <p:spPr>
          <a:xfrm flipH="1">
            <a:off x="685800" y="1752600"/>
            <a:ext cx="228600" cy="304800"/>
          </a:xfrm>
          <a:prstGeom prst="line">
            <a:avLst/>
          </a:prstGeom>
          <a:ln w="101600" cap="rnd">
            <a:solidFill>
              <a:srgbClr val="FF0000"/>
            </a:solidFill>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609600" y="3276600"/>
            <a:ext cx="381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2000"/>
          </a:p>
        </p:txBody>
      </p:sp>
      <p:cxnSp>
        <p:nvCxnSpPr>
          <p:cNvPr id="67" name="Straight Connector 66"/>
          <p:cNvCxnSpPr/>
          <p:nvPr/>
        </p:nvCxnSpPr>
        <p:spPr>
          <a:xfrm>
            <a:off x="685800" y="3276600"/>
            <a:ext cx="228600" cy="304800"/>
          </a:xfrm>
          <a:prstGeom prst="line">
            <a:avLst/>
          </a:prstGeom>
          <a:ln w="1016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685800" y="3276600"/>
            <a:ext cx="228600" cy="304800"/>
          </a:xfrm>
          <a:prstGeom prst="line">
            <a:avLst/>
          </a:prstGeom>
          <a:ln w="101600" cap="rnd">
            <a:solidFill>
              <a:srgbClr val="FF0000"/>
            </a:solidFill>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609600" y="4495800"/>
            <a:ext cx="381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sz="2000"/>
          </a:p>
        </p:txBody>
      </p:sp>
      <p:cxnSp>
        <p:nvCxnSpPr>
          <p:cNvPr id="70" name="Straight Connector 69"/>
          <p:cNvCxnSpPr/>
          <p:nvPr/>
        </p:nvCxnSpPr>
        <p:spPr>
          <a:xfrm>
            <a:off x="685800" y="4495800"/>
            <a:ext cx="228600" cy="304800"/>
          </a:xfrm>
          <a:prstGeom prst="line">
            <a:avLst/>
          </a:prstGeom>
          <a:ln w="1016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685800" y="4495800"/>
            <a:ext cx="228600" cy="304800"/>
          </a:xfrm>
          <a:prstGeom prst="line">
            <a:avLst/>
          </a:prstGeom>
          <a:ln w="101600" cap="rnd">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100"/>
                                  </p:stCondLst>
                                  <p:childTnLst>
                                    <p:set>
                                      <p:cBhvr>
                                        <p:cTn id="6" dur="1" fill="hold">
                                          <p:stCondLst>
                                            <p:cond delay="0"/>
                                          </p:stCondLst>
                                        </p:cTn>
                                        <p:tgtEl>
                                          <p:spTgt spid="75"/>
                                        </p:tgtEl>
                                        <p:attrNameLst>
                                          <p:attrName>style.visibility</p:attrName>
                                        </p:attrNameLst>
                                      </p:cBhvr>
                                      <p:to>
                                        <p:strVal val="visible"/>
                                      </p:to>
                                    </p:set>
                                    <p:animEffect transition="in" filter="wipe(up)">
                                      <p:cBhvr>
                                        <p:cTn id="7" dur="200"/>
                                        <p:tgtEl>
                                          <p:spTgt spid="75"/>
                                        </p:tgtEl>
                                      </p:cBhvr>
                                    </p:animEffect>
                                  </p:childTnLst>
                                </p:cTn>
                              </p:par>
                            </p:childTnLst>
                          </p:cTn>
                        </p:par>
                        <p:par>
                          <p:cTn id="8" fill="hold">
                            <p:stCondLst>
                              <p:cond delay="300"/>
                            </p:stCondLst>
                            <p:childTnLst>
                              <p:par>
                                <p:cTn id="9" presetID="22" presetClass="entr" presetSubtype="1" fill="hold" nodeType="afterEffect">
                                  <p:stCondLst>
                                    <p:cond delay="0"/>
                                  </p:stCondLst>
                                  <p:childTnLst>
                                    <p:set>
                                      <p:cBhvr>
                                        <p:cTn id="10" dur="1" fill="hold">
                                          <p:stCondLst>
                                            <p:cond delay="0"/>
                                          </p:stCondLst>
                                        </p:cTn>
                                        <p:tgtEl>
                                          <p:spTgt spid="59"/>
                                        </p:tgtEl>
                                        <p:attrNameLst>
                                          <p:attrName>style.visibility</p:attrName>
                                        </p:attrNameLst>
                                      </p:cBhvr>
                                      <p:to>
                                        <p:strVal val="visible"/>
                                      </p:to>
                                    </p:set>
                                    <p:animEffect transition="in" filter="wipe(up)">
                                      <p:cBhvr>
                                        <p:cTn id="11" dur="200"/>
                                        <p:tgtEl>
                                          <p:spTgt spid="5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100"/>
                                  </p:stCondLst>
                                  <p:childTnLst>
                                    <p:set>
                                      <p:cBhvr>
                                        <p:cTn id="15" dur="1" fill="hold">
                                          <p:stCondLst>
                                            <p:cond delay="0"/>
                                          </p:stCondLst>
                                        </p:cTn>
                                        <p:tgtEl>
                                          <p:spTgt spid="67"/>
                                        </p:tgtEl>
                                        <p:attrNameLst>
                                          <p:attrName>style.visibility</p:attrName>
                                        </p:attrNameLst>
                                      </p:cBhvr>
                                      <p:to>
                                        <p:strVal val="visible"/>
                                      </p:to>
                                    </p:set>
                                    <p:animEffect transition="in" filter="wipe(up)">
                                      <p:cBhvr>
                                        <p:cTn id="16" dur="200"/>
                                        <p:tgtEl>
                                          <p:spTgt spid="67"/>
                                        </p:tgtEl>
                                      </p:cBhvr>
                                    </p:animEffect>
                                  </p:childTnLst>
                                </p:cTn>
                              </p:par>
                            </p:childTnLst>
                          </p:cTn>
                        </p:par>
                        <p:par>
                          <p:cTn id="17" fill="hold">
                            <p:stCondLst>
                              <p:cond delay="300"/>
                            </p:stCondLst>
                            <p:childTnLst>
                              <p:par>
                                <p:cTn id="18" presetID="22" presetClass="entr" presetSubtype="1" fill="hold" nodeType="afterEffect">
                                  <p:stCondLst>
                                    <p:cond delay="0"/>
                                  </p:stCondLst>
                                  <p:childTnLst>
                                    <p:set>
                                      <p:cBhvr>
                                        <p:cTn id="19" dur="1" fill="hold">
                                          <p:stCondLst>
                                            <p:cond delay="0"/>
                                          </p:stCondLst>
                                        </p:cTn>
                                        <p:tgtEl>
                                          <p:spTgt spid="68"/>
                                        </p:tgtEl>
                                        <p:attrNameLst>
                                          <p:attrName>style.visibility</p:attrName>
                                        </p:attrNameLst>
                                      </p:cBhvr>
                                      <p:to>
                                        <p:strVal val="visible"/>
                                      </p:to>
                                    </p:set>
                                    <p:animEffect transition="in" filter="wipe(up)">
                                      <p:cBhvr>
                                        <p:cTn id="20" dur="200"/>
                                        <p:tgtEl>
                                          <p:spTgt spid="6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100"/>
                                  </p:stCondLst>
                                  <p:childTnLst>
                                    <p:set>
                                      <p:cBhvr>
                                        <p:cTn id="24" dur="1" fill="hold">
                                          <p:stCondLst>
                                            <p:cond delay="0"/>
                                          </p:stCondLst>
                                        </p:cTn>
                                        <p:tgtEl>
                                          <p:spTgt spid="70"/>
                                        </p:tgtEl>
                                        <p:attrNameLst>
                                          <p:attrName>style.visibility</p:attrName>
                                        </p:attrNameLst>
                                      </p:cBhvr>
                                      <p:to>
                                        <p:strVal val="visible"/>
                                      </p:to>
                                    </p:set>
                                    <p:animEffect transition="in" filter="wipe(up)">
                                      <p:cBhvr>
                                        <p:cTn id="25" dur="200"/>
                                        <p:tgtEl>
                                          <p:spTgt spid="70"/>
                                        </p:tgtEl>
                                      </p:cBhvr>
                                    </p:animEffect>
                                  </p:childTnLst>
                                </p:cTn>
                              </p:par>
                            </p:childTnLst>
                          </p:cTn>
                        </p:par>
                        <p:par>
                          <p:cTn id="26" fill="hold">
                            <p:stCondLst>
                              <p:cond delay="300"/>
                            </p:stCondLst>
                            <p:childTnLst>
                              <p:par>
                                <p:cTn id="27" presetID="22" presetClass="entr" presetSubtype="1" fill="hold" nodeType="afterEffect">
                                  <p:stCondLst>
                                    <p:cond delay="0"/>
                                  </p:stCondLst>
                                  <p:childTnLst>
                                    <p:set>
                                      <p:cBhvr>
                                        <p:cTn id="28" dur="1" fill="hold">
                                          <p:stCondLst>
                                            <p:cond delay="0"/>
                                          </p:stCondLst>
                                        </p:cTn>
                                        <p:tgtEl>
                                          <p:spTgt spid="71"/>
                                        </p:tgtEl>
                                        <p:attrNameLst>
                                          <p:attrName>style.visibility</p:attrName>
                                        </p:attrNameLst>
                                      </p:cBhvr>
                                      <p:to>
                                        <p:strVal val="visible"/>
                                      </p:to>
                                    </p:set>
                                    <p:animEffect transition="in" filter="wipe(up)">
                                      <p:cBhvr>
                                        <p:cTn id="29" dur="2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76200"/>
            <a:ext cx="7010400" cy="707886"/>
          </a:xfrm>
          <a:prstGeom prst="rect">
            <a:avLst/>
          </a:prstGeom>
        </p:spPr>
        <p:txBody>
          <a:bodyPr wrap="square">
            <a:spAutoFit/>
          </a:bodyPr>
          <a:lstStyle/>
          <a:p>
            <a:r>
              <a:rPr lang="en-PH" sz="4000" b="1" dirty="0" smtClean="0">
                <a:latin typeface="+mj-lt"/>
              </a:rPr>
              <a:t>U</a:t>
            </a:r>
            <a:r>
              <a:rPr lang="en-PH" sz="3500" b="1" dirty="0" smtClean="0">
                <a:latin typeface="+mj-lt"/>
              </a:rPr>
              <a:t>LTIMATE MITHIIN</a:t>
            </a:r>
            <a:endParaRPr lang="en-PH" sz="3500" b="1" dirty="0">
              <a:latin typeface="+mj-lt"/>
            </a:endParaRPr>
          </a:p>
        </p:txBody>
      </p:sp>
      <p:cxnSp>
        <p:nvCxnSpPr>
          <p:cNvPr id="5" name="Straight Connector 4"/>
          <p:cNvCxnSpPr/>
          <p:nvPr/>
        </p:nvCxnSpPr>
        <p:spPr>
          <a:xfrm>
            <a:off x="228600" y="685800"/>
            <a:ext cx="8458200" cy="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6" name="Picture 3" descr="C:\Users\Laptop\Desktop\kainissikuzu\Untitled-12.png"/>
          <p:cNvPicPr>
            <a:picLocks noChangeAspect="1" noChangeArrowheads="1"/>
          </p:cNvPicPr>
          <p:nvPr/>
        </p:nvPicPr>
        <p:blipFill>
          <a:blip r:embed="rId2" cstate="print"/>
          <a:srcRect/>
          <a:stretch>
            <a:fillRect/>
          </a:stretch>
        </p:blipFill>
        <p:spPr bwMode="auto">
          <a:xfrm>
            <a:off x="2895600" y="1066801"/>
            <a:ext cx="5998968" cy="2220184"/>
          </a:xfrm>
          <a:prstGeom prst="rect">
            <a:avLst/>
          </a:prstGeom>
          <a:noFill/>
        </p:spPr>
      </p:pic>
      <p:grpSp>
        <p:nvGrpSpPr>
          <p:cNvPr id="13" name="Group 12"/>
          <p:cNvGrpSpPr/>
          <p:nvPr/>
        </p:nvGrpSpPr>
        <p:grpSpPr>
          <a:xfrm>
            <a:off x="6400800" y="2971800"/>
            <a:ext cx="2362200" cy="1219200"/>
            <a:chOff x="5410200" y="4953000"/>
            <a:chExt cx="2362200" cy="1219200"/>
          </a:xfrm>
        </p:grpSpPr>
        <p:pic>
          <p:nvPicPr>
            <p:cNvPr id="7" name="Picture 6" descr="http://cdn1.iconfinder.com/data/icons/ColoBrush_Pack/256/database.png"/>
            <p:cNvPicPr/>
            <p:nvPr/>
          </p:nvPicPr>
          <p:blipFill>
            <a:blip r:embed="rId3" cstate="print"/>
            <a:srcRect/>
            <a:stretch>
              <a:fillRect/>
            </a:stretch>
          </p:blipFill>
          <p:spPr bwMode="auto">
            <a:xfrm>
              <a:off x="5410200" y="5181600"/>
              <a:ext cx="762000" cy="838200"/>
            </a:xfrm>
            <a:prstGeom prst="rect">
              <a:avLst/>
            </a:prstGeom>
            <a:noFill/>
            <a:ln>
              <a:noFill/>
            </a:ln>
          </p:spPr>
        </p:pic>
        <p:pic>
          <p:nvPicPr>
            <p:cNvPr id="8" name="Picture 7" descr="http://cdn1.iconfinder.com/data/icons/ColoBrush_Pack/256/database.png"/>
            <p:cNvPicPr/>
            <p:nvPr/>
          </p:nvPicPr>
          <p:blipFill>
            <a:blip r:embed="rId3" cstate="print"/>
            <a:srcRect/>
            <a:stretch>
              <a:fillRect/>
            </a:stretch>
          </p:blipFill>
          <p:spPr bwMode="auto">
            <a:xfrm>
              <a:off x="6019800" y="4953000"/>
              <a:ext cx="762000" cy="838200"/>
            </a:xfrm>
            <a:prstGeom prst="rect">
              <a:avLst/>
            </a:prstGeom>
            <a:noFill/>
            <a:ln>
              <a:noFill/>
            </a:ln>
          </p:spPr>
        </p:pic>
        <p:pic>
          <p:nvPicPr>
            <p:cNvPr id="9" name="Picture 8" descr="http://cdn1.iconfinder.com/data/icons/ColoBrush_Pack/256/database.png"/>
            <p:cNvPicPr/>
            <p:nvPr/>
          </p:nvPicPr>
          <p:blipFill>
            <a:blip r:embed="rId3" cstate="print"/>
            <a:srcRect/>
            <a:stretch>
              <a:fillRect/>
            </a:stretch>
          </p:blipFill>
          <p:spPr bwMode="auto">
            <a:xfrm>
              <a:off x="5791200" y="5334000"/>
              <a:ext cx="762000" cy="838200"/>
            </a:xfrm>
            <a:prstGeom prst="rect">
              <a:avLst/>
            </a:prstGeom>
            <a:noFill/>
            <a:ln>
              <a:noFill/>
            </a:ln>
          </p:spPr>
        </p:pic>
        <p:pic>
          <p:nvPicPr>
            <p:cNvPr id="10" name="Picture 9" descr="http://cdn1.iconfinder.com/data/icons/ColoBrush_Pack/256/database.png"/>
            <p:cNvPicPr/>
            <p:nvPr/>
          </p:nvPicPr>
          <p:blipFill>
            <a:blip r:embed="rId3" cstate="print"/>
            <a:srcRect/>
            <a:stretch>
              <a:fillRect/>
            </a:stretch>
          </p:blipFill>
          <p:spPr bwMode="auto">
            <a:xfrm>
              <a:off x="6705600" y="5029200"/>
              <a:ext cx="762000" cy="838200"/>
            </a:xfrm>
            <a:prstGeom prst="rect">
              <a:avLst/>
            </a:prstGeom>
            <a:noFill/>
            <a:ln>
              <a:noFill/>
            </a:ln>
          </p:spPr>
        </p:pic>
        <p:pic>
          <p:nvPicPr>
            <p:cNvPr id="11" name="Picture 10" descr="http://cdn1.iconfinder.com/data/icons/ColoBrush_Pack/256/database.png"/>
            <p:cNvPicPr/>
            <p:nvPr/>
          </p:nvPicPr>
          <p:blipFill>
            <a:blip r:embed="rId3" cstate="print"/>
            <a:srcRect/>
            <a:stretch>
              <a:fillRect/>
            </a:stretch>
          </p:blipFill>
          <p:spPr bwMode="auto">
            <a:xfrm>
              <a:off x="7010400" y="5257800"/>
              <a:ext cx="762000" cy="838200"/>
            </a:xfrm>
            <a:prstGeom prst="rect">
              <a:avLst/>
            </a:prstGeom>
            <a:noFill/>
            <a:ln>
              <a:noFill/>
            </a:ln>
          </p:spPr>
        </p:pic>
        <p:pic>
          <p:nvPicPr>
            <p:cNvPr id="12" name="Picture 11" descr="http://cdn1.iconfinder.com/data/icons/ColoBrush_Pack/256/database.png"/>
            <p:cNvPicPr/>
            <p:nvPr/>
          </p:nvPicPr>
          <p:blipFill>
            <a:blip r:embed="rId3" cstate="print"/>
            <a:srcRect/>
            <a:stretch>
              <a:fillRect/>
            </a:stretch>
          </p:blipFill>
          <p:spPr bwMode="auto">
            <a:xfrm>
              <a:off x="6400800" y="5257800"/>
              <a:ext cx="762000" cy="838200"/>
            </a:xfrm>
            <a:prstGeom prst="rect">
              <a:avLst/>
            </a:prstGeom>
            <a:noFill/>
            <a:ln>
              <a:noFill/>
            </a:ln>
          </p:spPr>
        </p:pic>
      </p:grpSp>
      <p:sp>
        <p:nvSpPr>
          <p:cNvPr id="14" name="TextBox 13"/>
          <p:cNvSpPr txBox="1"/>
          <p:nvPr/>
        </p:nvSpPr>
        <p:spPr>
          <a:xfrm>
            <a:off x="-457200" y="4231719"/>
            <a:ext cx="9372600" cy="2092881"/>
          </a:xfrm>
          <a:prstGeom prst="rect">
            <a:avLst/>
          </a:prstGeom>
          <a:noFill/>
        </p:spPr>
        <p:txBody>
          <a:bodyPr wrap="square" rtlCol="0">
            <a:spAutoFit/>
          </a:bodyPr>
          <a:lstStyle/>
          <a:p>
            <a:pPr lvl="0" algn="r" fontAlgn="base">
              <a:spcBef>
                <a:spcPct val="0"/>
              </a:spcBef>
              <a:spcAft>
                <a:spcPct val="0"/>
              </a:spcAft>
              <a:tabLst>
                <a:tab pos="457200" algn="l"/>
              </a:tabLst>
            </a:pPr>
            <a:r>
              <a:rPr lang="en-US" sz="5000" b="1" dirty="0" smtClean="0">
                <a:latin typeface="Calibri" pitchFamily="34" charset="0"/>
                <a:cs typeface="Arial" pitchFamily="34" charset="0"/>
              </a:rPr>
              <a:t>T</a:t>
            </a:r>
            <a:r>
              <a:rPr lang="en-US" sz="4000" b="1" dirty="0" smtClean="0">
                <a:latin typeface="Calibri" pitchFamily="34" charset="0"/>
                <a:cs typeface="Arial" pitchFamily="34" charset="0"/>
              </a:rPr>
              <a:t>O HARMONIZE ALL </a:t>
            </a:r>
          </a:p>
          <a:p>
            <a:pPr lvl="0" algn="r" fontAlgn="base">
              <a:spcBef>
                <a:spcPct val="0"/>
              </a:spcBef>
              <a:spcAft>
                <a:spcPct val="0"/>
              </a:spcAft>
              <a:tabLst>
                <a:tab pos="457200" algn="l"/>
              </a:tabLst>
            </a:pPr>
            <a:r>
              <a:rPr lang="en-US" sz="4000" b="1" dirty="0" smtClean="0">
                <a:latin typeface="Calibri" pitchFamily="34" charset="0"/>
                <a:cs typeface="Arial" pitchFamily="34" charset="0"/>
              </a:rPr>
              <a:t>RESOURCES, PROGRAMS AND </a:t>
            </a:r>
          </a:p>
          <a:p>
            <a:pPr lvl="0" algn="r" fontAlgn="base">
              <a:spcBef>
                <a:spcPct val="0"/>
              </a:spcBef>
              <a:spcAft>
                <a:spcPct val="0"/>
              </a:spcAft>
              <a:tabLst>
                <a:tab pos="457200" algn="l"/>
              </a:tabLst>
            </a:pPr>
            <a:r>
              <a:rPr lang="en-US" sz="4000" b="1" dirty="0" smtClean="0">
                <a:latin typeface="Calibri" pitchFamily="34" charset="0"/>
                <a:cs typeface="Arial" pitchFamily="34" charset="0"/>
              </a:rPr>
              <a:t>PROJECTS OF THE WHOLE GOVERNMENT</a:t>
            </a:r>
            <a:endParaRPr lang="en-PH" sz="4000" b="1" dirty="0" smtClean="0">
              <a:latin typeface="Arial" pitchFamily="34" charset="0"/>
              <a:cs typeface="Arial" pitchFamily="34" charset="0"/>
            </a:endParaRPr>
          </a:p>
        </p:txBody>
      </p:sp>
      <p:sp>
        <p:nvSpPr>
          <p:cNvPr id="18" name="Rectangle 17"/>
          <p:cNvSpPr/>
          <p:nvPr/>
        </p:nvSpPr>
        <p:spPr>
          <a:xfrm>
            <a:off x="609600" y="4495800"/>
            <a:ext cx="1066800" cy="990600"/>
          </a:xfrm>
          <a:prstGeom prst="rect">
            <a:avLst/>
          </a:prstGeom>
          <a:noFill/>
          <a:ln w="889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cxnSp>
        <p:nvCxnSpPr>
          <p:cNvPr id="19" name="Straight Connector 18"/>
          <p:cNvCxnSpPr/>
          <p:nvPr/>
        </p:nvCxnSpPr>
        <p:spPr>
          <a:xfrm>
            <a:off x="381000" y="5105400"/>
            <a:ext cx="304800" cy="304800"/>
          </a:xfrm>
          <a:prstGeom prst="line">
            <a:avLst/>
          </a:prstGeom>
          <a:ln w="2540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685800" y="4495800"/>
            <a:ext cx="1066800" cy="914400"/>
          </a:xfrm>
          <a:prstGeom prst="line">
            <a:avLst/>
          </a:prstGeom>
          <a:ln w="254000" cap="rnd">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4495800" y="3048000"/>
            <a:ext cx="2362200" cy="1219200"/>
            <a:chOff x="5410200" y="4953000"/>
            <a:chExt cx="2362200" cy="1219200"/>
          </a:xfrm>
        </p:grpSpPr>
        <p:pic>
          <p:nvPicPr>
            <p:cNvPr id="29" name="Picture 28" descr="http://cdn1.iconfinder.com/data/icons/ColoBrush_Pack/256/database.png"/>
            <p:cNvPicPr/>
            <p:nvPr/>
          </p:nvPicPr>
          <p:blipFill>
            <a:blip r:embed="rId3" cstate="print"/>
            <a:srcRect/>
            <a:stretch>
              <a:fillRect/>
            </a:stretch>
          </p:blipFill>
          <p:spPr bwMode="auto">
            <a:xfrm>
              <a:off x="5410200" y="5181600"/>
              <a:ext cx="762000" cy="838200"/>
            </a:xfrm>
            <a:prstGeom prst="rect">
              <a:avLst/>
            </a:prstGeom>
            <a:noFill/>
            <a:ln>
              <a:noFill/>
            </a:ln>
          </p:spPr>
        </p:pic>
        <p:pic>
          <p:nvPicPr>
            <p:cNvPr id="30" name="Picture 29" descr="http://cdn1.iconfinder.com/data/icons/ColoBrush_Pack/256/database.png"/>
            <p:cNvPicPr/>
            <p:nvPr/>
          </p:nvPicPr>
          <p:blipFill>
            <a:blip r:embed="rId3" cstate="print"/>
            <a:srcRect/>
            <a:stretch>
              <a:fillRect/>
            </a:stretch>
          </p:blipFill>
          <p:spPr bwMode="auto">
            <a:xfrm>
              <a:off x="6019800" y="4953000"/>
              <a:ext cx="762000" cy="838200"/>
            </a:xfrm>
            <a:prstGeom prst="rect">
              <a:avLst/>
            </a:prstGeom>
            <a:noFill/>
            <a:ln>
              <a:noFill/>
            </a:ln>
          </p:spPr>
        </p:pic>
        <p:pic>
          <p:nvPicPr>
            <p:cNvPr id="31" name="Picture 30" descr="http://cdn1.iconfinder.com/data/icons/ColoBrush_Pack/256/database.png"/>
            <p:cNvPicPr/>
            <p:nvPr/>
          </p:nvPicPr>
          <p:blipFill>
            <a:blip r:embed="rId3" cstate="print"/>
            <a:srcRect/>
            <a:stretch>
              <a:fillRect/>
            </a:stretch>
          </p:blipFill>
          <p:spPr bwMode="auto">
            <a:xfrm>
              <a:off x="5791200" y="5334000"/>
              <a:ext cx="762000" cy="838200"/>
            </a:xfrm>
            <a:prstGeom prst="rect">
              <a:avLst/>
            </a:prstGeom>
            <a:noFill/>
            <a:ln>
              <a:noFill/>
            </a:ln>
          </p:spPr>
        </p:pic>
        <p:pic>
          <p:nvPicPr>
            <p:cNvPr id="32" name="Picture 31" descr="http://cdn1.iconfinder.com/data/icons/ColoBrush_Pack/256/database.png"/>
            <p:cNvPicPr/>
            <p:nvPr/>
          </p:nvPicPr>
          <p:blipFill>
            <a:blip r:embed="rId3" cstate="print"/>
            <a:srcRect/>
            <a:stretch>
              <a:fillRect/>
            </a:stretch>
          </p:blipFill>
          <p:spPr bwMode="auto">
            <a:xfrm>
              <a:off x="6705600" y="5029200"/>
              <a:ext cx="762000" cy="838200"/>
            </a:xfrm>
            <a:prstGeom prst="rect">
              <a:avLst/>
            </a:prstGeom>
            <a:noFill/>
            <a:ln>
              <a:noFill/>
            </a:ln>
          </p:spPr>
        </p:pic>
        <p:pic>
          <p:nvPicPr>
            <p:cNvPr id="33" name="Picture 32" descr="http://cdn1.iconfinder.com/data/icons/ColoBrush_Pack/256/database.png"/>
            <p:cNvPicPr/>
            <p:nvPr/>
          </p:nvPicPr>
          <p:blipFill>
            <a:blip r:embed="rId3" cstate="print"/>
            <a:srcRect/>
            <a:stretch>
              <a:fillRect/>
            </a:stretch>
          </p:blipFill>
          <p:spPr bwMode="auto">
            <a:xfrm>
              <a:off x="7010400" y="5257800"/>
              <a:ext cx="762000" cy="838200"/>
            </a:xfrm>
            <a:prstGeom prst="rect">
              <a:avLst/>
            </a:prstGeom>
            <a:noFill/>
            <a:ln>
              <a:noFill/>
            </a:ln>
          </p:spPr>
        </p:pic>
        <p:pic>
          <p:nvPicPr>
            <p:cNvPr id="34" name="Picture 33" descr="http://cdn1.iconfinder.com/data/icons/ColoBrush_Pack/256/database.png"/>
            <p:cNvPicPr/>
            <p:nvPr/>
          </p:nvPicPr>
          <p:blipFill>
            <a:blip r:embed="rId3" cstate="print"/>
            <a:srcRect/>
            <a:stretch>
              <a:fillRect/>
            </a:stretch>
          </p:blipFill>
          <p:spPr bwMode="auto">
            <a:xfrm>
              <a:off x="6400800" y="5257800"/>
              <a:ext cx="762000" cy="838200"/>
            </a:xfrm>
            <a:prstGeom prst="rect">
              <a:avLst/>
            </a:prstGeom>
            <a:noFill/>
            <a:ln>
              <a:noFill/>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up)">
                                      <p:cBhvr>
                                        <p:cTn id="12" dur="200"/>
                                        <p:tgtEl>
                                          <p:spTgt spid="19"/>
                                        </p:tgtEl>
                                      </p:cBhvr>
                                    </p:animEffect>
                                  </p:childTnLst>
                                </p:cTn>
                              </p:par>
                            </p:childTnLst>
                          </p:cTn>
                        </p:par>
                        <p:par>
                          <p:cTn id="13" fill="hold">
                            <p:stCondLst>
                              <p:cond delay="200"/>
                            </p:stCondLst>
                            <p:childTnLst>
                              <p:par>
                                <p:cTn id="14" presetID="22" presetClass="entr" presetSubtype="4" fill="hold"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down)">
                                      <p:cBhvr>
                                        <p:cTn id="16" dur="2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80193" y="1371600"/>
            <a:ext cx="3996607" cy="707886"/>
          </a:xfrm>
          <a:prstGeom prst="rect">
            <a:avLst/>
          </a:prstGeom>
          <a:noFill/>
        </p:spPr>
        <p:txBody>
          <a:bodyPr wrap="none" rtlCol="0">
            <a:spAutoFit/>
          </a:bodyPr>
          <a:lstStyle/>
          <a:p>
            <a:r>
              <a:rPr lang="en-PH" sz="4000" b="1" dirty="0" smtClean="0">
                <a:latin typeface="Century Gothic" pitchFamily="34" charset="0"/>
              </a:rPr>
              <a:t>G</a:t>
            </a:r>
            <a:r>
              <a:rPr lang="en-PH" sz="3000" b="1" dirty="0" smtClean="0">
                <a:latin typeface="Century Gothic" pitchFamily="34" charset="0"/>
              </a:rPr>
              <a:t>OVERNMENT-WIDE</a:t>
            </a:r>
          </a:p>
        </p:txBody>
      </p:sp>
      <p:sp>
        <p:nvSpPr>
          <p:cNvPr id="8" name="TextBox 7"/>
          <p:cNvSpPr txBox="1"/>
          <p:nvPr/>
        </p:nvSpPr>
        <p:spPr>
          <a:xfrm>
            <a:off x="-1524000" y="2079486"/>
            <a:ext cx="2448106" cy="553998"/>
          </a:xfrm>
          <a:prstGeom prst="rect">
            <a:avLst/>
          </a:prstGeom>
          <a:noFill/>
        </p:spPr>
        <p:txBody>
          <a:bodyPr wrap="none" rtlCol="0">
            <a:spAutoFit/>
          </a:bodyPr>
          <a:lstStyle/>
          <a:p>
            <a:r>
              <a:rPr lang="en-PH" sz="3000" b="1" dirty="0" smtClean="0">
                <a:latin typeface="Century Gothic" pitchFamily="34" charset="0"/>
              </a:rPr>
              <a:t>EDIUM-TERM</a:t>
            </a:r>
          </a:p>
        </p:txBody>
      </p:sp>
      <p:sp>
        <p:nvSpPr>
          <p:cNvPr id="9" name="TextBox 8"/>
          <p:cNvSpPr txBox="1"/>
          <p:nvPr/>
        </p:nvSpPr>
        <p:spPr>
          <a:xfrm>
            <a:off x="-6324600" y="2590800"/>
            <a:ext cx="7354899" cy="553998"/>
          </a:xfrm>
          <a:prstGeom prst="rect">
            <a:avLst/>
          </a:prstGeom>
          <a:noFill/>
        </p:spPr>
        <p:txBody>
          <a:bodyPr wrap="none" rtlCol="0">
            <a:spAutoFit/>
          </a:bodyPr>
          <a:lstStyle/>
          <a:p>
            <a:r>
              <a:rPr lang="en-PH" sz="3000" b="1" dirty="0" smtClean="0">
                <a:latin typeface="Century Gothic" pitchFamily="34" charset="0"/>
              </a:rPr>
              <a:t>NFORMATION AND COMMUNICATIONS</a:t>
            </a:r>
          </a:p>
        </p:txBody>
      </p:sp>
      <p:sp>
        <p:nvSpPr>
          <p:cNvPr id="10" name="TextBox 9"/>
          <p:cNvSpPr txBox="1"/>
          <p:nvPr/>
        </p:nvSpPr>
        <p:spPr>
          <a:xfrm>
            <a:off x="-1849612" y="3332202"/>
            <a:ext cx="2611612" cy="553998"/>
          </a:xfrm>
          <a:prstGeom prst="rect">
            <a:avLst/>
          </a:prstGeom>
          <a:noFill/>
        </p:spPr>
        <p:txBody>
          <a:bodyPr wrap="none" rtlCol="0">
            <a:spAutoFit/>
          </a:bodyPr>
          <a:lstStyle/>
          <a:p>
            <a:r>
              <a:rPr lang="en-PH" sz="3000" b="1" dirty="0" smtClean="0">
                <a:latin typeface="Century Gothic" pitchFamily="34" charset="0"/>
              </a:rPr>
              <a:t>ECHNOLOGY</a:t>
            </a:r>
          </a:p>
        </p:txBody>
      </p:sp>
      <p:sp>
        <p:nvSpPr>
          <p:cNvPr id="12" name="TextBox 11"/>
          <p:cNvSpPr txBox="1"/>
          <p:nvPr/>
        </p:nvSpPr>
        <p:spPr>
          <a:xfrm>
            <a:off x="-2133600" y="3865602"/>
            <a:ext cx="3111749" cy="553998"/>
          </a:xfrm>
          <a:prstGeom prst="rect">
            <a:avLst/>
          </a:prstGeom>
          <a:noFill/>
        </p:spPr>
        <p:txBody>
          <a:bodyPr wrap="none" rtlCol="0">
            <a:spAutoFit/>
          </a:bodyPr>
          <a:lstStyle/>
          <a:p>
            <a:r>
              <a:rPr lang="en-PH" sz="3000" b="1" dirty="0" smtClean="0">
                <a:latin typeface="Century Gothic" pitchFamily="34" charset="0"/>
              </a:rPr>
              <a:t>ARMONIZATION</a:t>
            </a:r>
          </a:p>
        </p:txBody>
      </p:sp>
      <p:sp>
        <p:nvSpPr>
          <p:cNvPr id="13" name="TextBox 12"/>
          <p:cNvSpPr txBox="1"/>
          <p:nvPr/>
        </p:nvSpPr>
        <p:spPr>
          <a:xfrm>
            <a:off x="-935513" y="4495800"/>
            <a:ext cx="1871025" cy="553998"/>
          </a:xfrm>
          <a:prstGeom prst="rect">
            <a:avLst/>
          </a:prstGeom>
          <a:noFill/>
        </p:spPr>
        <p:txBody>
          <a:bodyPr wrap="none" rtlCol="0">
            <a:spAutoFit/>
          </a:bodyPr>
          <a:lstStyle/>
          <a:p>
            <a:r>
              <a:rPr lang="en-PH" sz="3000" b="1" dirty="0" smtClean="0">
                <a:latin typeface="Century Gothic" pitchFamily="34" charset="0"/>
              </a:rPr>
              <a:t>NITIATIVE</a:t>
            </a:r>
          </a:p>
        </p:txBody>
      </p:sp>
      <p:sp>
        <p:nvSpPr>
          <p:cNvPr id="16" name="TextBox 15"/>
          <p:cNvSpPr txBox="1"/>
          <p:nvPr/>
        </p:nvSpPr>
        <p:spPr>
          <a:xfrm>
            <a:off x="896023" y="1981200"/>
            <a:ext cx="646331" cy="707886"/>
          </a:xfrm>
          <a:prstGeom prst="rect">
            <a:avLst/>
          </a:prstGeom>
          <a:noFill/>
        </p:spPr>
        <p:txBody>
          <a:bodyPr wrap="none" rtlCol="0">
            <a:spAutoFit/>
          </a:bodyPr>
          <a:lstStyle/>
          <a:p>
            <a:r>
              <a:rPr lang="en-PH" sz="4000" b="1" dirty="0">
                <a:latin typeface="Century Gothic" pitchFamily="34" charset="0"/>
              </a:rPr>
              <a:t>M</a:t>
            </a:r>
          </a:p>
        </p:txBody>
      </p:sp>
      <p:sp>
        <p:nvSpPr>
          <p:cNvPr id="17" name="TextBox 16"/>
          <p:cNvSpPr txBox="1"/>
          <p:nvPr/>
        </p:nvSpPr>
        <p:spPr>
          <a:xfrm>
            <a:off x="1447800" y="1981200"/>
            <a:ext cx="328936" cy="707886"/>
          </a:xfrm>
          <a:prstGeom prst="rect">
            <a:avLst/>
          </a:prstGeom>
          <a:noFill/>
        </p:spPr>
        <p:txBody>
          <a:bodyPr wrap="none" rtlCol="0">
            <a:spAutoFit/>
          </a:bodyPr>
          <a:lstStyle/>
          <a:p>
            <a:r>
              <a:rPr lang="en-PH" sz="4000" b="1" dirty="0">
                <a:latin typeface="Century Gothic" pitchFamily="34" charset="0"/>
              </a:rPr>
              <a:t>I</a:t>
            </a:r>
          </a:p>
        </p:txBody>
      </p:sp>
      <p:sp>
        <p:nvSpPr>
          <p:cNvPr id="18" name="TextBox 17"/>
          <p:cNvSpPr txBox="1"/>
          <p:nvPr/>
        </p:nvSpPr>
        <p:spPr>
          <a:xfrm>
            <a:off x="1676400" y="1981200"/>
            <a:ext cx="399468" cy="707886"/>
          </a:xfrm>
          <a:prstGeom prst="rect">
            <a:avLst/>
          </a:prstGeom>
          <a:noFill/>
        </p:spPr>
        <p:txBody>
          <a:bodyPr wrap="none" rtlCol="0">
            <a:spAutoFit/>
          </a:bodyPr>
          <a:lstStyle/>
          <a:p>
            <a:r>
              <a:rPr lang="en-PH" sz="4000" b="1" dirty="0" smtClean="0">
                <a:latin typeface="Century Gothic" pitchFamily="34" charset="0"/>
              </a:rPr>
              <a:t>T</a:t>
            </a:r>
            <a:endParaRPr lang="en-PH" sz="4000" b="1" dirty="0">
              <a:latin typeface="Century Gothic" pitchFamily="34" charset="0"/>
            </a:endParaRPr>
          </a:p>
        </p:txBody>
      </p:sp>
      <p:sp>
        <p:nvSpPr>
          <p:cNvPr id="19" name="TextBox 18"/>
          <p:cNvSpPr txBox="1"/>
          <p:nvPr/>
        </p:nvSpPr>
        <p:spPr>
          <a:xfrm>
            <a:off x="1981200" y="1981200"/>
            <a:ext cx="534121" cy="707886"/>
          </a:xfrm>
          <a:prstGeom prst="rect">
            <a:avLst/>
          </a:prstGeom>
          <a:noFill/>
        </p:spPr>
        <p:txBody>
          <a:bodyPr wrap="none" rtlCol="0">
            <a:spAutoFit/>
          </a:bodyPr>
          <a:lstStyle/>
          <a:p>
            <a:r>
              <a:rPr lang="en-PH" sz="4000" b="1" dirty="0" smtClean="0">
                <a:latin typeface="Century Gothic" pitchFamily="34" charset="0"/>
              </a:rPr>
              <a:t>H</a:t>
            </a:r>
            <a:endParaRPr lang="en-PH" sz="4000" b="1" dirty="0">
              <a:latin typeface="Century Gothic" pitchFamily="34" charset="0"/>
            </a:endParaRPr>
          </a:p>
        </p:txBody>
      </p:sp>
      <p:sp>
        <p:nvSpPr>
          <p:cNvPr id="20" name="TextBox 19"/>
          <p:cNvSpPr txBox="1"/>
          <p:nvPr/>
        </p:nvSpPr>
        <p:spPr>
          <a:xfrm>
            <a:off x="2414264" y="1981200"/>
            <a:ext cx="328936" cy="707886"/>
          </a:xfrm>
          <a:prstGeom prst="rect">
            <a:avLst/>
          </a:prstGeom>
          <a:noFill/>
        </p:spPr>
        <p:txBody>
          <a:bodyPr wrap="none" rtlCol="0">
            <a:spAutoFit/>
          </a:bodyPr>
          <a:lstStyle/>
          <a:p>
            <a:r>
              <a:rPr lang="en-PH" sz="4000" b="1" dirty="0">
                <a:latin typeface="Century Gothic" pitchFamily="34" charset="0"/>
              </a:rPr>
              <a:t>I</a:t>
            </a:r>
          </a:p>
        </p:txBody>
      </p:sp>
      <p:sp>
        <p:nvSpPr>
          <p:cNvPr id="21" name="Rectangle 20"/>
          <p:cNvSpPr/>
          <p:nvPr/>
        </p:nvSpPr>
        <p:spPr>
          <a:xfrm>
            <a:off x="-838200" y="381000"/>
            <a:ext cx="1752600" cy="647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cxnSp>
        <p:nvCxnSpPr>
          <p:cNvPr id="22" name="Straight Connector 21"/>
          <p:cNvCxnSpPr/>
          <p:nvPr/>
        </p:nvCxnSpPr>
        <p:spPr>
          <a:xfrm>
            <a:off x="990600" y="2057400"/>
            <a:ext cx="7315200"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grpId="0" nodeType="clickEffect">
                                  <p:stCondLst>
                                    <p:cond delay="0"/>
                                  </p:stCondLst>
                                  <p:childTnLst>
                                    <p:animMotion origin="layout" path="M 4.72222E-6 4.39306E-6 L -0.05122 0.09271 " pathEditMode="relative" rAng="0" ptsTypes="AA">
                                      <p:cBhvr>
                                        <p:cTn id="6" dur="500" fill="hold"/>
                                        <p:tgtEl>
                                          <p:spTgt spid="17"/>
                                        </p:tgtEl>
                                        <p:attrNameLst>
                                          <p:attrName>ppt_x</p:attrName>
                                          <p:attrName>ppt_y</p:attrName>
                                        </p:attrNameLst>
                                      </p:cBhvr>
                                      <p:rCtr x="-26" y="46"/>
                                    </p:animMotion>
                                  </p:childTnLst>
                                </p:cTn>
                              </p:par>
                              <p:par>
                                <p:cTn id="7" presetID="56" presetClass="path" presetSubtype="0" accel="50000" decel="50000" fill="hold" grpId="0" nodeType="withEffect">
                                  <p:stCondLst>
                                    <p:cond delay="0"/>
                                  </p:stCondLst>
                                  <p:childTnLst>
                                    <p:animMotion origin="layout" path="M 1.66667E-6 4.39306E-6 L -0.08021 0.1815 " pathEditMode="relative" rAng="0" ptsTypes="AA">
                                      <p:cBhvr>
                                        <p:cTn id="8" dur="500" fill="hold"/>
                                        <p:tgtEl>
                                          <p:spTgt spid="18"/>
                                        </p:tgtEl>
                                        <p:attrNameLst>
                                          <p:attrName>ppt_x</p:attrName>
                                          <p:attrName>ppt_y</p:attrName>
                                        </p:attrNameLst>
                                      </p:cBhvr>
                                      <p:rCtr x="-40" y="91"/>
                                    </p:animMotion>
                                  </p:childTnLst>
                                </p:cTn>
                              </p:par>
                              <p:par>
                                <p:cTn id="9" presetID="49" presetClass="path" presetSubtype="0" accel="50000" decel="50000" fill="hold" grpId="0" nodeType="withEffect">
                                  <p:stCondLst>
                                    <p:cond delay="0"/>
                                  </p:stCondLst>
                                  <p:childTnLst>
                                    <p:animMotion origin="layout" path="M 0.00417 0.01502 L -0.11666 0.27028 " pathEditMode="relative" rAng="0" ptsTypes="AA">
                                      <p:cBhvr>
                                        <p:cTn id="10" dur="500" fill="hold"/>
                                        <p:tgtEl>
                                          <p:spTgt spid="19"/>
                                        </p:tgtEl>
                                        <p:attrNameLst>
                                          <p:attrName>ppt_x</p:attrName>
                                          <p:attrName>ppt_y</p:attrName>
                                        </p:attrNameLst>
                                      </p:cBhvr>
                                      <p:rCtr x="-60" y="128"/>
                                    </p:animMotion>
                                  </p:childTnLst>
                                </p:cTn>
                              </p:par>
                              <p:par>
                                <p:cTn id="11" presetID="56" presetClass="path" presetSubtype="0" accel="50000" decel="50000" fill="hold" grpId="0" nodeType="withEffect">
                                  <p:stCondLst>
                                    <p:cond delay="0"/>
                                  </p:stCondLst>
                                  <p:childTnLst>
                                    <p:animMotion origin="layout" path="M 0.00834 4.39306E-6 L -0.15694 0.35907 " pathEditMode="relative" rAng="0" ptsTypes="AA">
                                      <p:cBhvr>
                                        <p:cTn id="12" dur="500" fill="hold"/>
                                        <p:tgtEl>
                                          <p:spTgt spid="20"/>
                                        </p:tgtEl>
                                        <p:attrNameLst>
                                          <p:attrName>ppt_x</p:attrName>
                                          <p:attrName>ppt_y</p:attrName>
                                        </p:attrNameLst>
                                      </p:cBhvr>
                                      <p:rCtr x="-83" y="179"/>
                                    </p:animMotion>
                                  </p:childTnLst>
                                </p:cTn>
                              </p:par>
                            </p:childTnLst>
                          </p:cTn>
                        </p:par>
                      </p:childTnLst>
                    </p:cTn>
                  </p:par>
                  <p:par>
                    <p:cTn id="13" fill="hold">
                      <p:stCondLst>
                        <p:cond delay="indefinite"/>
                      </p:stCondLst>
                      <p:childTnLst>
                        <p:par>
                          <p:cTn id="14" fill="hold">
                            <p:stCondLst>
                              <p:cond delay="0"/>
                            </p:stCondLst>
                            <p:childTnLst>
                              <p:par>
                                <p:cTn id="15" presetID="63" presetClass="path" presetSubtype="0" accel="50000" decel="50000" fill="hold" grpId="0" nodeType="clickEffect">
                                  <p:stCondLst>
                                    <p:cond delay="0"/>
                                  </p:stCondLst>
                                  <p:childTnLst>
                                    <p:animMotion origin="layout" path="M 2.5E-6 -1.38728E-6 L 0.31614 0.00093 " pathEditMode="relative" rAng="0" ptsTypes="AA">
                                      <p:cBhvr>
                                        <p:cTn id="16" dur="500" fill="hold"/>
                                        <p:tgtEl>
                                          <p:spTgt spid="8"/>
                                        </p:tgtEl>
                                        <p:attrNameLst>
                                          <p:attrName>ppt_x</p:attrName>
                                          <p:attrName>ppt_y</p:attrName>
                                        </p:attrNameLst>
                                      </p:cBhvr>
                                      <p:rCtr x="158" y="0"/>
                                    </p:animMotion>
                                  </p:childTnLst>
                                </p:cTn>
                              </p:par>
                              <p:par>
                                <p:cTn id="17" presetID="63" presetClass="path" presetSubtype="0" accel="50000" decel="50000" fill="hold" grpId="0" nodeType="withEffect">
                                  <p:stCondLst>
                                    <p:cond delay="0"/>
                                  </p:stCondLst>
                                  <p:childTnLst>
                                    <p:animMotion origin="layout" path="M 0.00486 0.0111 L 0.81441 0.01526 " pathEditMode="relative" rAng="0" ptsTypes="AA">
                                      <p:cBhvr>
                                        <p:cTn id="18" dur="500" fill="hold"/>
                                        <p:tgtEl>
                                          <p:spTgt spid="9"/>
                                        </p:tgtEl>
                                        <p:attrNameLst>
                                          <p:attrName>ppt_x</p:attrName>
                                          <p:attrName>ppt_y</p:attrName>
                                        </p:attrNameLst>
                                      </p:cBhvr>
                                      <p:rCtr x="405" y="2"/>
                                    </p:animMotion>
                                  </p:childTnLst>
                                </p:cTn>
                              </p:par>
                              <p:par>
                                <p:cTn id="19" presetID="63" presetClass="path" presetSubtype="0" accel="50000" decel="50000" fill="hold" grpId="0" nodeType="withEffect">
                                  <p:stCondLst>
                                    <p:cond delay="0"/>
                                  </p:stCondLst>
                                  <p:childTnLst>
                                    <p:animMotion origin="layout" path="M 1.38889E-6 1.50289E-6 L 0.33212 1.50289E-6 " pathEditMode="relative" rAng="0" ptsTypes="AA">
                                      <p:cBhvr>
                                        <p:cTn id="20" dur="500" fill="hold"/>
                                        <p:tgtEl>
                                          <p:spTgt spid="10"/>
                                        </p:tgtEl>
                                        <p:attrNameLst>
                                          <p:attrName>ppt_x</p:attrName>
                                          <p:attrName>ppt_y</p:attrName>
                                        </p:attrNameLst>
                                      </p:cBhvr>
                                      <p:rCtr x="166" y="0"/>
                                    </p:animMotion>
                                  </p:childTnLst>
                                </p:cTn>
                              </p:par>
                              <p:par>
                                <p:cTn id="21" presetID="63" presetClass="path" presetSubtype="0" accel="50000" decel="50000" fill="hold" grpId="0" nodeType="withEffect">
                                  <p:stCondLst>
                                    <p:cond delay="0"/>
                                  </p:stCondLst>
                                  <p:childTnLst>
                                    <p:animMotion origin="layout" path="M -0.00348 0.00716 L 0.36805 0.01133 " pathEditMode="relative" rAng="0" ptsTypes="AA">
                                      <p:cBhvr>
                                        <p:cTn id="22" dur="500" fill="hold"/>
                                        <p:tgtEl>
                                          <p:spTgt spid="12"/>
                                        </p:tgtEl>
                                        <p:attrNameLst>
                                          <p:attrName>ppt_x</p:attrName>
                                          <p:attrName>ppt_y</p:attrName>
                                        </p:attrNameLst>
                                      </p:cBhvr>
                                      <p:rCtr x="186" y="2"/>
                                    </p:animMotion>
                                  </p:childTnLst>
                                </p:cTn>
                              </p:par>
                              <p:par>
                                <p:cTn id="23" presetID="63" presetClass="path" presetSubtype="0" accel="50000" decel="50000" fill="hold" grpId="0" nodeType="withEffect">
                                  <p:stCondLst>
                                    <p:cond delay="0"/>
                                  </p:stCondLst>
                                  <p:childTnLst>
                                    <p:animMotion origin="layout" path="M 0 1.09827E-6 L 0.225 0.00416 " pathEditMode="relative" rAng="0" ptsTypes="AA">
                                      <p:cBhvr>
                                        <p:cTn id="24" dur="500" fill="hold"/>
                                        <p:tgtEl>
                                          <p:spTgt spid="13"/>
                                        </p:tgtEl>
                                        <p:attrNameLst>
                                          <p:attrName>ppt_x</p:attrName>
                                          <p:attrName>ppt_y</p:attrName>
                                        </p:attrNameLst>
                                      </p:cBhvr>
                                      <p:rCtr x="112" y="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2" grpId="0"/>
      <p:bldP spid="13" grpId="0"/>
      <p:bldP spid="17" grpId="0"/>
      <p:bldP spid="18" grpId="0"/>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124200" y="838200"/>
            <a:ext cx="4539961" cy="1477328"/>
          </a:xfrm>
          <a:prstGeom prst="rect">
            <a:avLst/>
          </a:prstGeom>
          <a:noFill/>
          <a:effectLst>
            <a:softEdge rad="127000"/>
          </a:effectLst>
        </p:spPr>
        <p:txBody>
          <a:bodyPr wrap="none" rtlCol="0">
            <a:spAutoFit/>
          </a:bodyPr>
          <a:lstStyle/>
          <a:p>
            <a:r>
              <a:rPr lang="en-PH" b="1" dirty="0" smtClean="0"/>
              <a:t>GOVERNMENT INFORMATION SYSTEMS PLAN</a:t>
            </a:r>
          </a:p>
          <a:p>
            <a:pPr>
              <a:buFont typeface="Arial" pitchFamily="34" charset="0"/>
              <a:buChar char="•"/>
            </a:pPr>
            <a:r>
              <a:rPr lang="en-PH" dirty="0" smtClean="0"/>
              <a:t> Issued through EO 265 on July, 2000 </a:t>
            </a:r>
          </a:p>
          <a:p>
            <a:pPr>
              <a:buFont typeface="Arial" pitchFamily="34" charset="0"/>
              <a:buChar char="•"/>
            </a:pPr>
            <a:r>
              <a:rPr lang="en-PH" dirty="0" smtClean="0"/>
              <a:t>Framework and guide for computerization of </a:t>
            </a:r>
          </a:p>
          <a:p>
            <a:r>
              <a:rPr lang="en-PH" dirty="0"/>
              <a:t> </a:t>
            </a:r>
            <a:r>
              <a:rPr lang="en-PH" dirty="0" smtClean="0"/>
              <a:t>  key frontline and common services and</a:t>
            </a:r>
          </a:p>
          <a:p>
            <a:r>
              <a:rPr lang="en-PH" dirty="0" smtClean="0"/>
              <a:t>   operations of the government</a:t>
            </a:r>
            <a:endParaRPr lang="en-PH" dirty="0"/>
          </a:p>
        </p:txBody>
      </p:sp>
      <p:sp>
        <p:nvSpPr>
          <p:cNvPr id="16" name="TextBox 15"/>
          <p:cNvSpPr txBox="1"/>
          <p:nvPr/>
        </p:nvSpPr>
        <p:spPr>
          <a:xfrm>
            <a:off x="3085232" y="4267200"/>
            <a:ext cx="4384214" cy="1477328"/>
          </a:xfrm>
          <a:prstGeom prst="rect">
            <a:avLst/>
          </a:prstGeom>
          <a:noFill/>
          <a:effectLst>
            <a:softEdge rad="127000"/>
          </a:effectLst>
        </p:spPr>
        <p:txBody>
          <a:bodyPr wrap="none" rtlCol="0">
            <a:spAutoFit/>
          </a:bodyPr>
          <a:lstStyle/>
          <a:p>
            <a:r>
              <a:rPr lang="en-PH" b="1" dirty="0" smtClean="0"/>
              <a:t>E-GOVERNMENT MASTER PLAN </a:t>
            </a:r>
          </a:p>
          <a:p>
            <a:pPr>
              <a:buFont typeface="Arial" pitchFamily="34" charset="0"/>
              <a:buChar char="•"/>
            </a:pPr>
            <a:r>
              <a:rPr lang="en-PH" dirty="0" smtClean="0"/>
              <a:t>  Singular authoritative strategic blue print </a:t>
            </a:r>
          </a:p>
          <a:p>
            <a:r>
              <a:rPr lang="en-PH" dirty="0"/>
              <a:t> </a:t>
            </a:r>
            <a:r>
              <a:rPr lang="en-PH" dirty="0" smtClean="0"/>
              <a:t>  for Philippine E-Governance.</a:t>
            </a:r>
          </a:p>
          <a:p>
            <a:pPr>
              <a:buFont typeface="Arial" pitchFamily="34" charset="0"/>
              <a:buChar char="•"/>
            </a:pPr>
            <a:r>
              <a:rPr lang="en-PH" dirty="0"/>
              <a:t> </a:t>
            </a:r>
            <a:r>
              <a:rPr lang="en-PH" dirty="0" smtClean="0"/>
              <a:t> Currently being formulated by DOST-ICTO; </a:t>
            </a:r>
            <a:endParaRPr lang="en-PH" dirty="0"/>
          </a:p>
          <a:p>
            <a:r>
              <a:rPr lang="en-PH" dirty="0"/>
              <a:t> </a:t>
            </a:r>
            <a:r>
              <a:rPr lang="en-PH" dirty="0" smtClean="0"/>
              <a:t>   intended to update the GISP.</a:t>
            </a:r>
            <a:endParaRPr lang="en-PH" dirty="0"/>
          </a:p>
        </p:txBody>
      </p:sp>
      <p:sp>
        <p:nvSpPr>
          <p:cNvPr id="11" name="TextBox 10"/>
          <p:cNvSpPr txBox="1"/>
          <p:nvPr/>
        </p:nvSpPr>
        <p:spPr>
          <a:xfrm rot="19457405">
            <a:off x="4947088" y="2386215"/>
            <a:ext cx="3162597" cy="646331"/>
          </a:xfrm>
          <a:prstGeom prst="rect">
            <a:avLst/>
          </a:prstGeom>
          <a:noFill/>
          <a:effectLst>
            <a:softEdge rad="127000"/>
          </a:effectLst>
        </p:spPr>
        <p:txBody>
          <a:bodyPr wrap="none" rtlCol="0">
            <a:spAutoFit/>
          </a:bodyPr>
          <a:lstStyle/>
          <a:p>
            <a:r>
              <a:rPr lang="en-PH" dirty="0" smtClean="0"/>
              <a:t>GOVERNMENT INFORMATION </a:t>
            </a:r>
          </a:p>
          <a:p>
            <a:r>
              <a:rPr lang="en-PH" dirty="0" smtClean="0"/>
              <a:t>SYSTEMS PLAN</a:t>
            </a:r>
            <a:endParaRPr lang="en-PH" dirty="0"/>
          </a:p>
        </p:txBody>
      </p:sp>
      <p:sp>
        <p:nvSpPr>
          <p:cNvPr id="6" name="Rectangle 5"/>
          <p:cNvSpPr/>
          <p:nvPr/>
        </p:nvSpPr>
        <p:spPr>
          <a:xfrm>
            <a:off x="-228600" y="3200400"/>
            <a:ext cx="1981200" cy="388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2" name="Rectangle 11"/>
          <p:cNvSpPr/>
          <p:nvPr/>
        </p:nvSpPr>
        <p:spPr>
          <a:xfrm>
            <a:off x="8153400" y="-1295400"/>
            <a:ext cx="1981200" cy="388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0" name="Oval 9"/>
          <p:cNvSpPr>
            <a:spLocks noChangeAspect="1"/>
          </p:cNvSpPr>
          <p:nvPr/>
        </p:nvSpPr>
        <p:spPr>
          <a:xfrm>
            <a:off x="7543800" y="990600"/>
            <a:ext cx="1143000" cy="1143000"/>
          </a:xfrm>
          <a:prstGeom prst="ellipse">
            <a:avLst/>
          </a:prstGeom>
          <a:gradFill>
            <a:gsLst>
              <a:gs pos="0">
                <a:srgbClr val="058D2F"/>
              </a:gs>
              <a:gs pos="100000">
                <a:schemeClr val="accent3">
                  <a:lumMod val="60000"/>
                  <a:lumOff val="40000"/>
                </a:schemeClr>
              </a:gs>
            </a:gsLst>
            <a:path path="circle">
              <a:fillToRect l="100000" t="100000"/>
            </a:path>
          </a:gradFill>
          <a:ln>
            <a:gradFill>
              <a:gsLst>
                <a:gs pos="0">
                  <a:srgbClr val="058D2F"/>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3" name="TextBox 12"/>
          <p:cNvSpPr txBox="1"/>
          <p:nvPr/>
        </p:nvSpPr>
        <p:spPr>
          <a:xfrm rot="19416172">
            <a:off x="7757686" y="1319443"/>
            <a:ext cx="795411" cy="477054"/>
          </a:xfrm>
          <a:prstGeom prst="rect">
            <a:avLst/>
          </a:prstGeom>
          <a:noFill/>
        </p:spPr>
        <p:txBody>
          <a:bodyPr wrap="none" rtlCol="0">
            <a:spAutoFit/>
          </a:bodyPr>
          <a:lstStyle/>
          <a:p>
            <a:r>
              <a:rPr lang="en-PH" sz="2500" b="1" dirty="0" smtClean="0"/>
              <a:t>GISP</a:t>
            </a:r>
          </a:p>
        </p:txBody>
      </p:sp>
      <p:sp>
        <p:nvSpPr>
          <p:cNvPr id="18" name="TextBox 17"/>
          <p:cNvSpPr txBox="1"/>
          <p:nvPr/>
        </p:nvSpPr>
        <p:spPr>
          <a:xfrm>
            <a:off x="3220547" y="607874"/>
            <a:ext cx="5694853" cy="1754326"/>
          </a:xfrm>
          <a:prstGeom prst="rect">
            <a:avLst/>
          </a:prstGeom>
          <a:noFill/>
          <a:effectLst>
            <a:softEdge rad="127000"/>
          </a:effectLst>
        </p:spPr>
        <p:txBody>
          <a:bodyPr wrap="square" rtlCol="0">
            <a:spAutoFit/>
          </a:bodyPr>
          <a:lstStyle/>
          <a:p>
            <a:r>
              <a:rPr lang="en-PH" b="1" dirty="0" smtClean="0"/>
              <a:t>MEDIUM-TERM INFORMATION AND COMMUNICATIONS</a:t>
            </a:r>
          </a:p>
          <a:p>
            <a:r>
              <a:rPr lang="en-PH" b="1" dirty="0" smtClean="0"/>
              <a:t>TECHNOLOGY (ICT) HARMONIZATION INITIATIVE</a:t>
            </a:r>
          </a:p>
          <a:p>
            <a:pPr>
              <a:buFont typeface="Arial" pitchFamily="34" charset="0"/>
              <a:buChar char="•"/>
            </a:pPr>
            <a:r>
              <a:rPr lang="en-PH" dirty="0"/>
              <a:t> </a:t>
            </a:r>
            <a:r>
              <a:rPr lang="en-PH" dirty="0" smtClean="0"/>
              <a:t> MITHI is a process that will help the E-Gov Master Plan (EGMP) with a bottom-up perspective of their ICT needs, which shall then be "harmonized" for inclusion into the EGMP.</a:t>
            </a:r>
            <a:endParaRPr lang="en-PH" dirty="0"/>
          </a:p>
        </p:txBody>
      </p:sp>
      <p:sp>
        <p:nvSpPr>
          <p:cNvPr id="19" name="Rectangle 18"/>
          <p:cNvSpPr/>
          <p:nvPr/>
        </p:nvSpPr>
        <p:spPr>
          <a:xfrm>
            <a:off x="-381000" y="-1600200"/>
            <a:ext cx="3581400" cy="388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grpSp>
        <p:nvGrpSpPr>
          <p:cNvPr id="14" name="Group 13"/>
          <p:cNvGrpSpPr/>
          <p:nvPr/>
        </p:nvGrpSpPr>
        <p:grpSpPr>
          <a:xfrm>
            <a:off x="1752600" y="639128"/>
            <a:ext cx="1447800" cy="1447800"/>
            <a:chOff x="6858000" y="914400"/>
            <a:chExt cx="1447800" cy="1447800"/>
          </a:xfrm>
          <a:gradFill flip="none" rotWithShape="1">
            <a:gsLst>
              <a:gs pos="0">
                <a:schemeClr val="tx2">
                  <a:lumMod val="50000"/>
                </a:schemeClr>
              </a:gs>
              <a:gs pos="0">
                <a:schemeClr val="accent1">
                  <a:lumMod val="75000"/>
                </a:schemeClr>
              </a:gs>
              <a:gs pos="100000">
                <a:schemeClr val="tx2">
                  <a:lumMod val="60000"/>
                  <a:lumOff val="40000"/>
                </a:schemeClr>
              </a:gs>
            </a:gsLst>
            <a:lin ang="12600000" scaled="0"/>
            <a:tileRect/>
          </a:gradFill>
        </p:grpSpPr>
        <p:sp>
          <p:nvSpPr>
            <p:cNvPr id="8" name="Oval 7"/>
            <p:cNvSpPr>
              <a:spLocks noChangeAspect="1"/>
            </p:cNvSpPr>
            <p:nvPr/>
          </p:nvSpPr>
          <p:spPr>
            <a:xfrm>
              <a:off x="6858000" y="914400"/>
              <a:ext cx="1447800" cy="1447800"/>
            </a:xfrm>
            <a:prstGeom prst="ellipse">
              <a:avLst/>
            </a:prstGeom>
            <a:grpFill/>
            <a:ln>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9" name="TextBox 8"/>
            <p:cNvSpPr txBox="1"/>
            <p:nvPr/>
          </p:nvSpPr>
          <p:spPr>
            <a:xfrm>
              <a:off x="7022769" y="1371600"/>
              <a:ext cx="1206831" cy="553998"/>
            </a:xfrm>
            <a:prstGeom prst="rect">
              <a:avLst/>
            </a:prstGeom>
            <a:grpFill/>
            <a:effectLst>
              <a:softEdge rad="127000"/>
            </a:effectLst>
          </p:spPr>
          <p:txBody>
            <a:bodyPr wrap="square" rtlCol="0">
              <a:spAutoFit/>
            </a:bodyPr>
            <a:lstStyle/>
            <a:p>
              <a:r>
                <a:rPr lang="en-PH" sz="3000" b="1" dirty="0" smtClean="0"/>
                <a:t>MITHI</a:t>
              </a:r>
              <a:endParaRPr lang="en-PH" sz="3000" b="1" dirty="0"/>
            </a:p>
          </p:txBody>
        </p:sp>
      </p:grpSp>
      <p:sp>
        <p:nvSpPr>
          <p:cNvPr id="5" name="Oval 4"/>
          <p:cNvSpPr>
            <a:spLocks noChangeAspect="1"/>
          </p:cNvSpPr>
          <p:nvPr/>
        </p:nvSpPr>
        <p:spPr>
          <a:xfrm>
            <a:off x="685800" y="3657600"/>
            <a:ext cx="2438400" cy="2438400"/>
          </a:xfrm>
          <a:prstGeom prst="ellipse">
            <a:avLst/>
          </a:prstGeom>
          <a:gradFill flip="none" rotWithShape="1">
            <a:gsLst>
              <a:gs pos="0">
                <a:srgbClr val="FFC000"/>
              </a:gs>
              <a:gs pos="39999">
                <a:srgbClr val="FFC000"/>
              </a:gs>
              <a:gs pos="39999">
                <a:srgbClr val="FFFF00"/>
              </a:gs>
              <a:gs pos="39999">
                <a:srgbClr val="FFFF00"/>
              </a:gs>
            </a:gsLst>
            <a:lin ang="2700000" scaled="1"/>
            <a:tileRect/>
          </a:gradFill>
          <a:ln>
            <a:gradFill>
              <a:gsLst>
                <a:gs pos="0">
                  <a:srgbClr val="FFC000"/>
                </a:gs>
                <a:gs pos="100000">
                  <a:srgbClr val="FFC0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7" name="TextBox 6"/>
          <p:cNvSpPr txBox="1"/>
          <p:nvPr/>
        </p:nvSpPr>
        <p:spPr>
          <a:xfrm rot="19416172">
            <a:off x="1169421" y="4497549"/>
            <a:ext cx="1475597" cy="707886"/>
          </a:xfrm>
          <a:prstGeom prst="rect">
            <a:avLst/>
          </a:prstGeom>
          <a:noFill/>
        </p:spPr>
        <p:txBody>
          <a:bodyPr wrap="none" rtlCol="0">
            <a:spAutoFit/>
          </a:bodyPr>
          <a:lstStyle/>
          <a:p>
            <a:r>
              <a:rPr lang="en-PH" sz="4000" b="1" dirty="0" smtClean="0"/>
              <a:t>EGMP</a:t>
            </a:r>
            <a:endParaRPr lang="en-PH" sz="4000" b="1" dirty="0"/>
          </a:p>
        </p:txBody>
      </p:sp>
      <p:sp>
        <p:nvSpPr>
          <p:cNvPr id="20" name="TextBox 19"/>
          <p:cNvSpPr txBox="1"/>
          <p:nvPr/>
        </p:nvSpPr>
        <p:spPr>
          <a:xfrm>
            <a:off x="3321628" y="879664"/>
            <a:ext cx="5586273" cy="2015936"/>
          </a:xfrm>
          <a:prstGeom prst="rect">
            <a:avLst/>
          </a:prstGeom>
          <a:noFill/>
        </p:spPr>
        <p:txBody>
          <a:bodyPr wrap="none" rtlCol="0">
            <a:spAutoFit/>
          </a:bodyPr>
          <a:lstStyle/>
          <a:p>
            <a:pPr algn="r"/>
            <a:r>
              <a:rPr lang="en-PH" sz="4500" b="1" dirty="0" smtClean="0"/>
              <a:t>F</a:t>
            </a:r>
            <a:r>
              <a:rPr lang="en-PH" sz="4000" b="1" dirty="0" smtClean="0"/>
              <a:t>INAL </a:t>
            </a:r>
            <a:r>
              <a:rPr lang="en-PH" sz="4500" b="1" dirty="0" smtClean="0"/>
              <a:t>O</a:t>
            </a:r>
            <a:r>
              <a:rPr lang="en-PH" sz="4000" b="1" dirty="0" smtClean="0"/>
              <a:t>UTPUT:</a:t>
            </a:r>
          </a:p>
          <a:p>
            <a:pPr algn="r"/>
            <a:r>
              <a:rPr lang="en-PH" sz="4000" dirty="0" smtClean="0"/>
              <a:t>Updated E-GOVERNMENT</a:t>
            </a:r>
          </a:p>
          <a:p>
            <a:pPr algn="r"/>
            <a:r>
              <a:rPr lang="en-PH" sz="4000" dirty="0" smtClean="0"/>
              <a:t>MASTER PLAN</a:t>
            </a:r>
            <a:endParaRPr lang="en-PH" sz="4000" dirty="0"/>
          </a:p>
        </p:txBody>
      </p:sp>
      <p:sp>
        <p:nvSpPr>
          <p:cNvPr id="21" name="Rectangle 20"/>
          <p:cNvSpPr/>
          <p:nvPr/>
        </p:nvSpPr>
        <p:spPr>
          <a:xfrm>
            <a:off x="152400" y="76200"/>
            <a:ext cx="7010400" cy="630942"/>
          </a:xfrm>
          <a:prstGeom prst="rect">
            <a:avLst/>
          </a:prstGeom>
        </p:spPr>
        <p:txBody>
          <a:bodyPr wrap="square">
            <a:spAutoFit/>
          </a:bodyPr>
          <a:lstStyle/>
          <a:p>
            <a:r>
              <a:rPr lang="en-PH" sz="3500" b="1" dirty="0" smtClean="0">
                <a:latin typeface="+mj-lt"/>
              </a:rPr>
              <a:t>B</a:t>
            </a:r>
            <a:r>
              <a:rPr lang="en-PH" sz="3000" b="1" dirty="0" smtClean="0">
                <a:latin typeface="+mj-lt"/>
              </a:rPr>
              <a:t>ACKGROUND AND RATIONALE</a:t>
            </a:r>
            <a:r>
              <a:rPr lang="en-PH" sz="3500" b="1" dirty="0" smtClean="0">
                <a:latin typeface="+mj-lt"/>
              </a:rPr>
              <a:t>:</a:t>
            </a:r>
            <a:endParaRPr lang="en-PH" sz="3500" b="1" dirty="0">
              <a:latin typeface="+mj-lt"/>
            </a:endParaRPr>
          </a:p>
        </p:txBody>
      </p:sp>
      <p:cxnSp>
        <p:nvCxnSpPr>
          <p:cNvPr id="22" name="Straight Connector 21"/>
          <p:cNvCxnSpPr/>
          <p:nvPr/>
        </p:nvCxnSpPr>
        <p:spPr>
          <a:xfrm>
            <a:off x="228600" y="609600"/>
            <a:ext cx="8458200"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trips(downLeft)">
                                      <p:cBhvr>
                                        <p:cTn id="7" dur="500"/>
                                        <p:tgtEl>
                                          <p:spTgt spid="11"/>
                                        </p:tgtEl>
                                      </p:cBhvr>
                                    </p:animEffect>
                                  </p:childTnLst>
                                </p:cTn>
                              </p:par>
                              <p:par>
                                <p:cTn id="8" presetID="49" presetClass="path" presetSubtype="0" accel="50000" decel="50000" fill="hold" nodeType="withEffect">
                                  <p:stCondLst>
                                    <p:cond delay="0"/>
                                  </p:stCondLst>
                                  <p:childTnLst>
                                    <p:animMotion origin="layout" path="M -4.44444E-6 4.04624E-6 L 0.54931 -0.54359 " pathEditMode="relative" rAng="0" ptsTypes="AA">
                                      <p:cBhvr>
                                        <p:cTn id="9" dur="500" fill="hold"/>
                                        <p:tgtEl>
                                          <p:spTgt spid="11"/>
                                        </p:tgtEl>
                                        <p:attrNameLst>
                                          <p:attrName>ppt_x</p:attrName>
                                          <p:attrName>ppt_y</p:attrName>
                                        </p:attrNameLst>
                                      </p:cBhvr>
                                      <p:rCtr x="27500" y="-27200"/>
                                    </p:animMotion>
                                  </p:childTnLst>
                                </p:cTn>
                              </p:par>
                            </p:childTnLst>
                          </p:cTn>
                        </p:par>
                      </p:childTnLst>
                    </p:cTn>
                  </p:par>
                  <p:par>
                    <p:cTn id="10" fill="hold">
                      <p:stCondLst>
                        <p:cond delay="indefinite"/>
                      </p:stCondLst>
                      <p:childTnLst>
                        <p:par>
                          <p:cTn id="11" fill="hold">
                            <p:stCondLst>
                              <p:cond delay="0"/>
                            </p:stCondLst>
                            <p:childTnLst>
                              <p:par>
                                <p:cTn id="12" presetID="2" presetClass="exit" presetSubtype="8" fill="hold" grpId="0" nodeType="clickEffect">
                                  <p:stCondLst>
                                    <p:cond delay="0"/>
                                  </p:stCondLst>
                                  <p:childTnLst>
                                    <p:anim calcmode="lin" valueType="num">
                                      <p:cBhvr additive="base">
                                        <p:cTn id="13" dur="500"/>
                                        <p:tgtEl>
                                          <p:spTgt spid="16"/>
                                        </p:tgtEl>
                                        <p:attrNameLst>
                                          <p:attrName>ppt_x</p:attrName>
                                        </p:attrNameLst>
                                      </p:cBhvr>
                                      <p:tavLst>
                                        <p:tav tm="0">
                                          <p:val>
                                            <p:strVal val="ppt_x"/>
                                          </p:val>
                                        </p:tav>
                                        <p:tav tm="100000">
                                          <p:val>
                                            <p:strVal val="0-ppt_w/2"/>
                                          </p:val>
                                        </p:tav>
                                      </p:tavLst>
                                    </p:anim>
                                    <p:anim calcmode="lin" valueType="num">
                                      <p:cBhvr additive="base">
                                        <p:cTn id="14" dur="500"/>
                                        <p:tgtEl>
                                          <p:spTgt spid="16"/>
                                        </p:tgtEl>
                                        <p:attrNameLst>
                                          <p:attrName>ppt_y</p:attrName>
                                        </p:attrNameLst>
                                      </p:cBhvr>
                                      <p:tavLst>
                                        <p:tav tm="0">
                                          <p:val>
                                            <p:strVal val="ppt_y"/>
                                          </p:val>
                                        </p:tav>
                                        <p:tav tm="100000">
                                          <p:val>
                                            <p:strVal val="ppt_y"/>
                                          </p:val>
                                        </p:tav>
                                      </p:tavLst>
                                    </p:anim>
                                    <p:set>
                                      <p:cBhvr>
                                        <p:cTn id="15" dur="1" fill="hold">
                                          <p:stCondLst>
                                            <p:cond delay="499"/>
                                          </p:stCondLst>
                                        </p:cTn>
                                        <p:tgtEl>
                                          <p:spTgt spid="16"/>
                                        </p:tgtEl>
                                        <p:attrNameLst>
                                          <p:attrName>style.visibility</p:attrName>
                                        </p:attrNameLst>
                                      </p:cBhvr>
                                      <p:to>
                                        <p:strVal val="hidden"/>
                                      </p:to>
                                    </p:set>
                                  </p:childTnLst>
                                </p:cTn>
                              </p:par>
                              <p:par>
                                <p:cTn id="16" presetID="2" presetClass="exit" presetSubtype="2" fill="hold" grpId="0" nodeType="withEffect">
                                  <p:stCondLst>
                                    <p:cond delay="0"/>
                                  </p:stCondLst>
                                  <p:childTnLst>
                                    <p:anim calcmode="lin" valueType="num">
                                      <p:cBhvr additive="base">
                                        <p:cTn id="17" dur="500"/>
                                        <p:tgtEl>
                                          <p:spTgt spid="17"/>
                                        </p:tgtEl>
                                        <p:attrNameLst>
                                          <p:attrName>ppt_x</p:attrName>
                                        </p:attrNameLst>
                                      </p:cBhvr>
                                      <p:tavLst>
                                        <p:tav tm="0">
                                          <p:val>
                                            <p:strVal val="ppt_x"/>
                                          </p:val>
                                        </p:tav>
                                        <p:tav tm="100000">
                                          <p:val>
                                            <p:strVal val="1+ppt_w/2"/>
                                          </p:val>
                                        </p:tav>
                                      </p:tavLst>
                                    </p:anim>
                                    <p:anim calcmode="lin" valueType="num">
                                      <p:cBhvr additive="base">
                                        <p:cTn id="18" dur="500"/>
                                        <p:tgtEl>
                                          <p:spTgt spid="17"/>
                                        </p:tgtEl>
                                        <p:attrNameLst>
                                          <p:attrName>ppt_y</p:attrName>
                                        </p:attrNameLst>
                                      </p:cBhvr>
                                      <p:tavLst>
                                        <p:tav tm="0">
                                          <p:val>
                                            <p:strVal val="ppt_y"/>
                                          </p:val>
                                        </p:tav>
                                        <p:tav tm="100000">
                                          <p:val>
                                            <p:strVal val="ppt_y"/>
                                          </p:val>
                                        </p:tav>
                                      </p:tavLst>
                                    </p:anim>
                                    <p:set>
                                      <p:cBhvr>
                                        <p:cTn id="19" dur="1" fill="hold">
                                          <p:stCondLst>
                                            <p:cond delay="499"/>
                                          </p:stCondLst>
                                        </p:cTn>
                                        <p:tgtEl>
                                          <p:spTgt spid="17"/>
                                        </p:tgtEl>
                                        <p:attrNameLst>
                                          <p:attrName>style.visibility</p:attrName>
                                        </p:attrNameLst>
                                      </p:cBhvr>
                                      <p:to>
                                        <p:strVal val="hidden"/>
                                      </p:to>
                                    </p:set>
                                  </p:childTnLst>
                                </p:cTn>
                              </p:par>
                            </p:childTnLst>
                          </p:cTn>
                        </p:par>
                        <p:par>
                          <p:cTn id="20" fill="hold">
                            <p:stCondLst>
                              <p:cond delay="500"/>
                            </p:stCondLst>
                            <p:childTnLst>
                              <p:par>
                                <p:cTn id="21" presetID="0" presetClass="path" presetSubtype="0" accel="50000" decel="50000" fill="hold" grpId="1" nodeType="afterEffect">
                                  <p:stCondLst>
                                    <p:cond delay="0"/>
                                  </p:stCondLst>
                                  <p:childTnLst>
                                    <p:animMotion origin="layout" path="M 0 0 C -0.02552 -0.00278 -0.0507 -0.00763 -0.07622 -0.01064 C -0.11389 -0.02474 -0.16354 -0.02336 -0.2 -0.02544 C -0.24566 -0.03399 -0.29271 -0.0333 -0.3382 -0.02336 C -0.34757 -0.01919 -0.34149 -0.02243 -0.35556 -0.01064 C -0.3625 -0.00486 -0.37205 -0.00301 -0.37934 0.00208 C -0.39097 0.00994 -0.40018 0.02335 -0.41268 0.02959 C -0.41927 0.03792 -0.41476 0.0326 -0.42708 0.04439 C -0.42882 0.04601 -0.42986 0.04925 -0.43177 0.05063 C -0.43472 0.05271 -0.44132 0.05479 -0.44132 0.05479 C -0.45261 0.06474 -0.46406 0.07422 -0.47622 0.08231 C -0.47865 0.09248 -0.48247 0.09156 -0.48889 0.09711 C -0.49566 0.10312 -0.5 0.1126 -0.50799 0.11607 C -0.51684 0.12832 -0.52431 0.14219 -0.53333 0.15422 C -0.53733 0.16925 -0.53472 0.16323 -0.53976 0.17318 C -0.54462 0.19352 -0.53681 0.16555 -0.54601 0.18381 C -0.54722 0.18636 -0.5467 0.18982 -0.54774 0.19237 C -0.55035 0.19838 -0.5533 0.20416 -0.55712 0.20901 C -0.55816 0.21063 -0.55955 0.21179 -0.56042 0.21341 C -0.56719 0.22589 -0.57465 0.24786 -0.58264 0.25757 C -0.58577 0.26659 -0.58889 0.27445 -0.59219 0.283 C -0.59566 0.29225 -0.5974 0.30219 -0.60156 0.31075 C -0.60347 0.31977 -0.60677 0.32578 -0.60955 0.33387 C -0.6132 0.34427 -0.61441 0.35399 -0.6191 0.36347 C -0.61962 0.36901 -0.61979 0.37479 -0.62066 0.38034 C -0.62136 0.38474 -0.62379 0.39306 -0.62379 0.39306 C -0.62327 0.40231 -0.62309 0.41156 -0.62222 0.42058 C -0.62205 0.42266 -0.62066 0.42682 -0.62066 0.42682 " pathEditMode="relative" ptsTypes="fffffffffffffffffffffffffffA">
                                      <p:cBhvr>
                                        <p:cTn id="22" dur="500" fill="hold"/>
                                        <p:tgtEl>
                                          <p:spTgt spid="10"/>
                                        </p:tgtEl>
                                        <p:attrNameLst>
                                          <p:attrName>ppt_x</p:attrName>
                                          <p:attrName>ppt_y</p:attrName>
                                        </p:attrNameLst>
                                      </p:cBhvr>
                                    </p:animMotion>
                                  </p:childTnLst>
                                </p:cTn>
                              </p:par>
                              <p:par>
                                <p:cTn id="23" presetID="0" presetClass="path" presetSubtype="0" accel="50000" decel="50000" fill="hold" grpId="1" nodeType="withEffect">
                                  <p:stCondLst>
                                    <p:cond delay="0"/>
                                  </p:stCondLst>
                                  <p:childTnLst>
                                    <p:animMotion origin="layout" path="M 0 0 C -0.02552 -0.00278 -0.0507 -0.00763 -0.07622 -0.01064 C -0.11389 -0.02474 -0.16354 -0.02336 -0.2 -0.02544 C -0.24566 -0.03399 -0.29271 -0.0333 -0.3382 -0.02336 C -0.34757 -0.01919 -0.34149 -0.02243 -0.35556 -0.01064 C -0.3625 -0.00486 -0.37205 -0.00301 -0.37934 0.00208 C -0.39097 0.00994 -0.40018 0.02335 -0.41268 0.02959 C -0.41927 0.03792 -0.41476 0.0326 -0.42708 0.04439 C -0.42882 0.04601 -0.42986 0.04925 -0.43177 0.05063 C -0.43472 0.05271 -0.44132 0.05479 -0.44132 0.05479 C -0.45261 0.06474 -0.46406 0.07422 -0.47622 0.08231 C -0.47865 0.09248 -0.48247 0.09156 -0.48889 0.09711 C -0.49566 0.10312 -0.5 0.1126 -0.50799 0.11607 C -0.51684 0.12832 -0.52431 0.14219 -0.53333 0.15422 C -0.53733 0.16925 -0.53472 0.16323 -0.53976 0.17318 C -0.54462 0.19352 -0.53681 0.16555 -0.54601 0.18381 C -0.54722 0.18636 -0.5467 0.18982 -0.54774 0.19237 C -0.55035 0.19838 -0.5533 0.20416 -0.55712 0.20901 C -0.55816 0.21063 -0.55955 0.21179 -0.56042 0.21341 C -0.56719 0.22589 -0.57465 0.24786 -0.58264 0.25757 C -0.58577 0.26659 -0.58889 0.27445 -0.59219 0.283 C -0.59566 0.29225 -0.5974 0.30219 -0.60156 0.31075 C -0.60347 0.31977 -0.60677 0.32578 -0.60955 0.33387 C -0.6132 0.34427 -0.61441 0.35399 -0.6191 0.36347 C -0.61962 0.36901 -0.61979 0.37479 -0.62066 0.38034 C -0.62136 0.38474 -0.62379 0.39306 -0.62379 0.39306 C -0.62327 0.40231 -0.62309 0.41156 -0.62222 0.42058 C -0.62205 0.42266 -0.62066 0.42682 -0.62066 0.42682 " pathEditMode="relative" ptsTypes="fffffffffffffffffffffffffffA">
                                      <p:cBhvr>
                                        <p:cTn id="24" dur="500" fill="hold"/>
                                        <p:tgtEl>
                                          <p:spTgt spid="13"/>
                                        </p:tgtEl>
                                        <p:attrNameLst>
                                          <p:attrName>ppt_x</p:attrName>
                                          <p:attrName>ppt_y</p:attrName>
                                        </p:attrNameLst>
                                      </p:cBhvr>
                                    </p:animMotion>
                                  </p:childTnLst>
                                </p:cTn>
                              </p:par>
                              <p:par>
                                <p:cTn id="25" presetID="6" presetClass="emph" presetSubtype="0" fill="hold" grpId="2" nodeType="withEffect">
                                  <p:stCondLst>
                                    <p:cond delay="0"/>
                                  </p:stCondLst>
                                  <p:childTnLst>
                                    <p:animScale>
                                      <p:cBhvr>
                                        <p:cTn id="26" dur="500" fill="hold"/>
                                        <p:tgtEl>
                                          <p:spTgt spid="10"/>
                                        </p:tgtEl>
                                      </p:cBhvr>
                                      <p:by x="20000" y="20000"/>
                                    </p:animScale>
                                  </p:childTnLst>
                                </p:cTn>
                              </p:par>
                              <p:par>
                                <p:cTn id="27" presetID="6" presetClass="emph" presetSubtype="0" fill="hold" grpId="2" nodeType="withEffect">
                                  <p:stCondLst>
                                    <p:cond delay="0"/>
                                  </p:stCondLst>
                                  <p:childTnLst>
                                    <p:animScale>
                                      <p:cBhvr>
                                        <p:cTn id="28" dur="500" fill="hold"/>
                                        <p:tgtEl>
                                          <p:spTgt spid="13"/>
                                        </p:tgtEl>
                                      </p:cBhvr>
                                      <p:by x="20000" y="20000"/>
                                    </p:animScale>
                                  </p:childTnLst>
                                </p:cTn>
                              </p:par>
                            </p:childTnLst>
                          </p:cTn>
                        </p:par>
                        <p:par>
                          <p:cTn id="29" fill="hold">
                            <p:stCondLst>
                              <p:cond delay="1000"/>
                            </p:stCondLst>
                            <p:childTnLst>
                              <p:par>
                                <p:cTn id="30" presetID="6" presetClass="emph" presetSubtype="0" fill="hold" grpId="0" nodeType="afterEffect">
                                  <p:stCondLst>
                                    <p:cond delay="0"/>
                                  </p:stCondLst>
                                  <p:childTnLst>
                                    <p:animScale>
                                      <p:cBhvr>
                                        <p:cTn id="31" dur="500" fill="hold"/>
                                        <p:tgtEl>
                                          <p:spTgt spid="5"/>
                                        </p:tgtEl>
                                      </p:cBhvr>
                                      <p:by x="130000" y="130000"/>
                                    </p:animScale>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childTnLst>
                          </p:cTn>
                        </p:par>
                        <p:par>
                          <p:cTn id="36" fill="hold">
                            <p:stCondLst>
                              <p:cond delay="0"/>
                            </p:stCondLst>
                            <p:childTnLst>
                              <p:par>
                                <p:cTn id="37" presetID="2" presetClass="entr" presetSubtype="8" fill="hold" nodeType="after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additive="base">
                                        <p:cTn id="39" dur="500" fill="hold"/>
                                        <p:tgtEl>
                                          <p:spTgt spid="18"/>
                                        </p:tgtEl>
                                        <p:attrNameLst>
                                          <p:attrName>ppt_x</p:attrName>
                                        </p:attrNameLst>
                                      </p:cBhvr>
                                      <p:tavLst>
                                        <p:tav tm="0">
                                          <p:val>
                                            <p:strVal val="0-#ppt_w/2"/>
                                          </p:val>
                                        </p:tav>
                                        <p:tav tm="100000">
                                          <p:val>
                                            <p:strVal val="#ppt_x"/>
                                          </p:val>
                                        </p:tav>
                                      </p:tavLst>
                                    </p:anim>
                                    <p:anim calcmode="lin" valueType="num">
                                      <p:cBhvr additive="base">
                                        <p:cTn id="40"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xit" presetSubtype="8" fill="hold" grpId="0" nodeType="clickEffect">
                                  <p:stCondLst>
                                    <p:cond delay="0"/>
                                  </p:stCondLst>
                                  <p:childTnLst>
                                    <p:anim calcmode="lin" valueType="num">
                                      <p:cBhvr additive="base">
                                        <p:cTn id="44" dur="500"/>
                                        <p:tgtEl>
                                          <p:spTgt spid="18"/>
                                        </p:tgtEl>
                                        <p:attrNameLst>
                                          <p:attrName>ppt_x</p:attrName>
                                        </p:attrNameLst>
                                      </p:cBhvr>
                                      <p:tavLst>
                                        <p:tav tm="0">
                                          <p:val>
                                            <p:strVal val="ppt_x"/>
                                          </p:val>
                                        </p:tav>
                                        <p:tav tm="100000">
                                          <p:val>
                                            <p:strVal val="0-ppt_w/2"/>
                                          </p:val>
                                        </p:tav>
                                      </p:tavLst>
                                    </p:anim>
                                    <p:anim calcmode="lin" valueType="num">
                                      <p:cBhvr additive="base">
                                        <p:cTn id="45" dur="500"/>
                                        <p:tgtEl>
                                          <p:spTgt spid="18"/>
                                        </p:tgtEl>
                                        <p:attrNameLst>
                                          <p:attrName>ppt_y</p:attrName>
                                        </p:attrNameLst>
                                      </p:cBhvr>
                                      <p:tavLst>
                                        <p:tav tm="0">
                                          <p:val>
                                            <p:strVal val="ppt_y"/>
                                          </p:val>
                                        </p:tav>
                                        <p:tav tm="100000">
                                          <p:val>
                                            <p:strVal val="ppt_y"/>
                                          </p:val>
                                        </p:tav>
                                      </p:tavLst>
                                    </p:anim>
                                    <p:set>
                                      <p:cBhvr>
                                        <p:cTn id="46" dur="1" fill="hold">
                                          <p:stCondLst>
                                            <p:cond delay="499"/>
                                          </p:stCondLst>
                                        </p:cTn>
                                        <p:tgtEl>
                                          <p:spTgt spid="18"/>
                                        </p:tgtEl>
                                        <p:attrNameLst>
                                          <p:attrName>style.visibility</p:attrName>
                                        </p:attrNameLst>
                                      </p:cBhvr>
                                      <p:to>
                                        <p:strVal val="hidden"/>
                                      </p:to>
                                    </p:set>
                                  </p:childTnLst>
                                </p:cTn>
                              </p:par>
                            </p:childTnLst>
                          </p:cTn>
                        </p:par>
                        <p:par>
                          <p:cTn id="47" fill="hold">
                            <p:stCondLst>
                              <p:cond delay="500"/>
                            </p:stCondLst>
                            <p:childTnLst>
                              <p:par>
                                <p:cTn id="48" presetID="0" presetClass="path" presetSubtype="0" accel="50000" decel="50000" fill="hold" nodeType="afterEffect">
                                  <p:stCondLst>
                                    <p:cond delay="0"/>
                                  </p:stCondLst>
                                  <p:childTnLst>
                                    <p:animMotion origin="layout" path="M -0.08038 -0.00832 C -0.08889 -0.00693 -0.09739 -0.00647 -0.10573 -0.00416 C -0.10764 -0.0037 -0.10885 -0.00115 -0.11059 -2.71676E-6 C -0.11354 0.00185 -0.11996 0.0044 -0.11996 0.0044 C -0.121 0.00578 -0.12187 0.00763 -0.12326 0.00856 C -0.12465 0.00971 -0.12673 0.00925 -0.12795 0.01064 C -0.12951 0.01226 -0.12968 0.01526 -0.13107 0.01711 C -0.13298 0.01966 -0.1401 0.02405 -0.14218 0.02544 C -0.15104 0.04301 -0.16111 0.05896 -0.17239 0.07399 C -0.17708 0.08694 -0.18229 0.09827 -0.18836 0.11006 C -0.18889 0.11214 -0.18906 0.11445 -0.18993 0.1163 C -0.19062 0.11815 -0.19236 0.11885 -0.19305 0.1207 C -0.19635 0.12971 -0.19548 0.13896 -0.20104 0.1459 C -0.20538 0.15769 -0.20729 0.16971 -0.21059 0.18197 C -0.21302 0.20231 -0.21857 0.22359 -0.22326 0.24324 C -0.22517 0.28948 -0.22812 0.34104 -0.20729 0.38058 C -0.20503 0.3896 -0.20277 0.39515 -0.19774 0.40185 C -0.19548 0.4111 -0.19184 0.4185 -0.18663 0.42497 C -0.1802 0.44255 -0.1875 0.42659 -0.17882 0.43769 C -0.17517 0.44255 -0.17274 0.44948 -0.16927 0.45457 C -0.16215 0.46521 -0.15642 0.4689 -0.14861 0.47792 C -0.14027 0.4874 -0.13246 0.49827 -0.1217 0.50312 C -0.1158 0.50844 -0.1177 0.50521 -0.11527 0.51168 " pathEditMode="relative" ptsTypes="ffffffffffffffffffffffA">
                                      <p:cBhvr>
                                        <p:cTn id="49" dur="500" fill="hold"/>
                                        <p:tgtEl>
                                          <p:spTgt spid="14"/>
                                        </p:tgtEl>
                                        <p:attrNameLst>
                                          <p:attrName>ppt_x</p:attrName>
                                          <p:attrName>ppt_y</p:attrName>
                                        </p:attrNameLst>
                                      </p:cBhvr>
                                    </p:animMotion>
                                  </p:childTnLst>
                                </p:cTn>
                              </p:par>
                              <p:par>
                                <p:cTn id="50" presetID="6" presetClass="emph" presetSubtype="0" fill="hold" nodeType="withEffect">
                                  <p:stCondLst>
                                    <p:cond delay="0"/>
                                  </p:stCondLst>
                                  <p:childTnLst>
                                    <p:animScale>
                                      <p:cBhvr>
                                        <p:cTn id="51" dur="500" fill="hold"/>
                                        <p:tgtEl>
                                          <p:spTgt spid="14"/>
                                        </p:tgtEl>
                                      </p:cBhvr>
                                      <p:by x="1000" y="1000"/>
                                    </p:animScale>
                                  </p:childTnLst>
                                </p:cTn>
                              </p:par>
                            </p:childTnLst>
                          </p:cTn>
                        </p:par>
                        <p:par>
                          <p:cTn id="52" fill="hold">
                            <p:stCondLst>
                              <p:cond delay="1000"/>
                            </p:stCondLst>
                            <p:childTnLst>
                              <p:par>
                                <p:cTn id="53" presetID="6" presetClass="emph" presetSubtype="0" fill="hold" grpId="1" nodeType="afterEffect">
                                  <p:stCondLst>
                                    <p:cond delay="0"/>
                                  </p:stCondLst>
                                  <p:childTnLst>
                                    <p:animScale>
                                      <p:cBhvr>
                                        <p:cTn id="54" dur="1000" fill="hold"/>
                                        <p:tgtEl>
                                          <p:spTgt spid="5"/>
                                        </p:tgtEl>
                                      </p:cBhvr>
                                      <p:by x="350000" y="350000"/>
                                    </p:animScale>
                                  </p:childTnLst>
                                </p:cTn>
                              </p:par>
                              <p:par>
                                <p:cTn id="55" presetID="6" presetClass="emph" presetSubtype="0" fill="hold" grpId="1" nodeType="withEffect">
                                  <p:stCondLst>
                                    <p:cond delay="0"/>
                                  </p:stCondLst>
                                  <p:childTnLst>
                                    <p:animScale>
                                      <p:cBhvr>
                                        <p:cTn id="56" dur="1000" fill="hold"/>
                                        <p:tgtEl>
                                          <p:spTgt spid="7"/>
                                        </p:tgtEl>
                                      </p:cBhvr>
                                      <p:by x="350000" y="350000"/>
                                    </p:animScale>
                                  </p:childTnLst>
                                </p:cTn>
                              </p:par>
                              <p:par>
                                <p:cTn id="57" presetID="10" presetClass="exit" presetSubtype="0" fill="hold" grpId="0" nodeType="withEffect">
                                  <p:stCondLst>
                                    <p:cond delay="0"/>
                                  </p:stCondLst>
                                  <p:childTnLst>
                                    <p:animEffect transition="out" filter="fade">
                                      <p:cBhvr>
                                        <p:cTn id="58" dur="500"/>
                                        <p:tgtEl>
                                          <p:spTgt spid="21"/>
                                        </p:tgtEl>
                                      </p:cBhvr>
                                    </p:animEffect>
                                    <p:set>
                                      <p:cBhvr>
                                        <p:cTn id="59" dur="1" fill="hold">
                                          <p:stCondLst>
                                            <p:cond delay="499"/>
                                          </p:stCondLst>
                                        </p:cTn>
                                        <p:tgtEl>
                                          <p:spTgt spid="21"/>
                                        </p:tgtEl>
                                        <p:attrNameLst>
                                          <p:attrName>style.visibility</p:attrName>
                                        </p:attrNameLst>
                                      </p:cBhvr>
                                      <p:to>
                                        <p:strVal val="hidden"/>
                                      </p:to>
                                    </p:set>
                                  </p:childTnLst>
                                </p:cTn>
                              </p:par>
                              <p:par>
                                <p:cTn id="60" presetID="10" presetClass="exit" presetSubtype="0" fill="hold" nodeType="withEffect">
                                  <p:stCondLst>
                                    <p:cond delay="0"/>
                                  </p:stCondLst>
                                  <p:childTnLst>
                                    <p:animEffect transition="out" filter="fade">
                                      <p:cBhvr>
                                        <p:cTn id="61" dur="500"/>
                                        <p:tgtEl>
                                          <p:spTgt spid="22"/>
                                        </p:tgtEl>
                                      </p:cBhvr>
                                    </p:animEffect>
                                    <p:set>
                                      <p:cBhvr>
                                        <p:cTn id="62" dur="1" fill="hold">
                                          <p:stCondLst>
                                            <p:cond delay="499"/>
                                          </p:stCondLst>
                                        </p:cTn>
                                        <p:tgtEl>
                                          <p:spTgt spid="22"/>
                                        </p:tgtEl>
                                        <p:attrNameLst>
                                          <p:attrName>style.visibility</p:attrName>
                                        </p:attrNameLst>
                                      </p:cBhvr>
                                      <p:to>
                                        <p:strVal val="hidden"/>
                                      </p:to>
                                    </p:set>
                                  </p:childTnLst>
                                </p:cTn>
                              </p:par>
                            </p:childTnLst>
                          </p:cTn>
                        </p:par>
                        <p:par>
                          <p:cTn id="63" fill="hold">
                            <p:stCondLst>
                              <p:cond delay="2000"/>
                            </p:stCondLst>
                            <p:childTnLst>
                              <p:par>
                                <p:cTn id="64" presetID="1" presetClass="entr" presetSubtype="0" fill="hold" grpId="0" nodeType="afterEffect">
                                  <p:stCondLst>
                                    <p:cond delay="0"/>
                                  </p:stCondLst>
                                  <p:childTnLst>
                                    <p:set>
                                      <p:cBhvr>
                                        <p:cTn id="65"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6" grpId="0"/>
      <p:bldP spid="10" grpId="1" animBg="1"/>
      <p:bldP spid="10" grpId="2" animBg="1"/>
      <p:bldP spid="13" grpId="1"/>
      <p:bldP spid="13" grpId="2"/>
      <p:bldP spid="18" grpId="0"/>
      <p:bldP spid="5" grpId="0" animBg="1"/>
      <p:bldP spid="5" grpId="1" animBg="1"/>
      <p:bldP spid="7" grpId="1"/>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C:\Users\Laptop\Desktop\dbm\kainissikuzu\Untitled-12.png"/>
          <p:cNvPicPr>
            <a:picLocks noChangeAspect="1" noChangeArrowheads="1"/>
          </p:cNvPicPr>
          <p:nvPr/>
        </p:nvPicPr>
        <p:blipFill>
          <a:blip r:embed="rId2" cstate="print"/>
          <a:srcRect/>
          <a:stretch>
            <a:fillRect/>
          </a:stretch>
        </p:blipFill>
        <p:spPr bwMode="auto">
          <a:xfrm>
            <a:off x="4648200" y="914400"/>
            <a:ext cx="4267200" cy="1470861"/>
          </a:xfrm>
          <a:prstGeom prst="rect">
            <a:avLst/>
          </a:prstGeom>
          <a:noFill/>
        </p:spPr>
      </p:pic>
      <p:sp>
        <p:nvSpPr>
          <p:cNvPr id="10" name="Rectangle 1"/>
          <p:cNvSpPr>
            <a:spLocks noChangeArrowheads="1"/>
          </p:cNvSpPr>
          <p:nvPr/>
        </p:nvSpPr>
        <p:spPr bwMode="auto">
          <a:xfrm>
            <a:off x="1143000" y="3467100"/>
            <a:ext cx="76962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tabLst/>
            </a:pPr>
            <a:r>
              <a:rPr kumimoji="0" lang="en-US" sz="3000" b="1" i="0" u="none" strike="noStrike" cap="none" normalizeH="0" baseline="0" dirty="0" smtClean="0">
                <a:ln>
                  <a:noFill/>
                </a:ln>
                <a:solidFill>
                  <a:schemeClr val="tx1"/>
                </a:solidFill>
                <a:effectLst/>
                <a:latin typeface="+mj-lt"/>
                <a:ea typeface="Calibri" pitchFamily="34" charset="0"/>
                <a:cs typeface="Arial" pitchFamily="34" charset="0"/>
              </a:rPr>
              <a:t>To ensure a systematic process for the planning, budgeting, implementation, monitoring, and evaluation of</a:t>
            </a:r>
            <a:r>
              <a:rPr kumimoji="0" lang="en-US" sz="3000" b="1" i="0" u="none" strike="noStrike" cap="none" normalizeH="0" dirty="0" smtClean="0">
                <a:ln>
                  <a:noFill/>
                </a:ln>
                <a:solidFill>
                  <a:schemeClr val="tx1"/>
                </a:solidFill>
                <a:effectLst/>
                <a:latin typeface="+mj-lt"/>
                <a:ea typeface="Calibri" pitchFamily="34" charset="0"/>
                <a:cs typeface="Arial" pitchFamily="34" charset="0"/>
              </a:rPr>
              <a:t> </a:t>
            </a:r>
          </a:p>
          <a:p>
            <a:pPr marL="0" marR="0" lvl="0" indent="0" algn="r" defTabSz="914400" rtl="0" eaLnBrk="1" fontAlgn="base" latinLnBrk="0" hangingPunct="1">
              <a:lnSpc>
                <a:spcPct val="100000"/>
              </a:lnSpc>
              <a:spcBef>
                <a:spcPct val="0"/>
              </a:spcBef>
              <a:spcAft>
                <a:spcPct val="0"/>
              </a:spcAft>
              <a:buClrTx/>
              <a:buSzTx/>
              <a:tabLst/>
            </a:pPr>
            <a:r>
              <a:rPr kumimoji="0" lang="en-US" sz="3000" b="1" i="0" u="none" strike="noStrike" cap="none" normalizeH="0" dirty="0" smtClean="0">
                <a:ln>
                  <a:noFill/>
                </a:ln>
                <a:solidFill>
                  <a:schemeClr val="tx1"/>
                </a:solidFill>
                <a:effectLst/>
                <a:latin typeface="+mj-lt"/>
                <a:ea typeface="Calibri" pitchFamily="34" charset="0"/>
                <a:cs typeface="Arial" pitchFamily="34" charset="0"/>
              </a:rPr>
              <a:t>government-wide </a:t>
            </a:r>
            <a:r>
              <a:rPr lang="en-US" sz="3000" b="1" dirty="0" smtClean="0">
                <a:latin typeface="+mj-lt"/>
                <a:ea typeface="Calibri" pitchFamily="34" charset="0"/>
                <a:cs typeface="Arial" pitchFamily="34" charset="0"/>
              </a:rPr>
              <a:t>ICT</a:t>
            </a:r>
            <a:r>
              <a:rPr kumimoji="0" lang="en-US" sz="3000" b="1" i="0" u="none" strike="noStrike" cap="none" normalizeH="0" dirty="0" smtClean="0">
                <a:ln>
                  <a:noFill/>
                </a:ln>
                <a:solidFill>
                  <a:schemeClr val="tx1"/>
                </a:solidFill>
                <a:effectLst/>
                <a:latin typeface="+mj-lt"/>
                <a:ea typeface="Calibri" pitchFamily="34" charset="0"/>
                <a:cs typeface="Arial" pitchFamily="34" charset="0"/>
              </a:rPr>
              <a:t> projects.</a:t>
            </a:r>
            <a:endParaRPr kumimoji="0" lang="en-US" sz="3000" b="1" i="0" u="none" strike="noStrike" cap="none" normalizeH="0" baseline="0" dirty="0" smtClean="0">
              <a:ln>
                <a:noFill/>
              </a:ln>
              <a:solidFill>
                <a:schemeClr val="tx1"/>
              </a:solidFill>
              <a:effectLst/>
              <a:latin typeface="+mj-lt"/>
              <a:cs typeface="Arial" pitchFamily="34" charset="0"/>
            </a:endParaRPr>
          </a:p>
        </p:txBody>
      </p:sp>
      <p:pic>
        <p:nvPicPr>
          <p:cNvPr id="1032" name="Picture 8"/>
          <p:cNvPicPr>
            <a:picLocks noChangeAspect="1" noChangeArrowheads="1"/>
          </p:cNvPicPr>
          <p:nvPr/>
        </p:nvPicPr>
        <p:blipFill>
          <a:blip r:embed="rId3" cstate="print"/>
          <a:srcRect/>
          <a:stretch>
            <a:fillRect/>
          </a:stretch>
        </p:blipFill>
        <p:spPr bwMode="auto">
          <a:xfrm>
            <a:off x="228600" y="4650265"/>
            <a:ext cx="1447884" cy="1293335"/>
          </a:xfrm>
          <a:prstGeom prst="rect">
            <a:avLst/>
          </a:prstGeom>
          <a:noFill/>
          <a:ln w="9525">
            <a:noFill/>
            <a:miter lim="800000"/>
            <a:headEnd/>
            <a:tailEnd/>
          </a:ln>
        </p:spPr>
      </p:pic>
      <p:pic>
        <p:nvPicPr>
          <p:cNvPr id="1033" name="Picture 9"/>
          <p:cNvPicPr>
            <a:picLocks noChangeAspect="1" noChangeArrowheads="1"/>
          </p:cNvPicPr>
          <p:nvPr/>
        </p:nvPicPr>
        <p:blipFill>
          <a:blip r:embed="rId4" cstate="print"/>
          <a:srcRect/>
          <a:stretch>
            <a:fillRect/>
          </a:stretch>
        </p:blipFill>
        <p:spPr bwMode="auto">
          <a:xfrm>
            <a:off x="2038898" y="4553498"/>
            <a:ext cx="1618702" cy="1618702"/>
          </a:xfrm>
          <a:prstGeom prst="rect">
            <a:avLst/>
          </a:prstGeom>
          <a:noFill/>
          <a:ln w="9525">
            <a:noFill/>
            <a:miter lim="800000"/>
            <a:headEnd/>
            <a:tailEnd/>
          </a:ln>
        </p:spPr>
      </p:pic>
      <p:pic>
        <p:nvPicPr>
          <p:cNvPr id="1034" name="Picture 10"/>
          <p:cNvPicPr>
            <a:picLocks noChangeAspect="1" noChangeArrowheads="1"/>
          </p:cNvPicPr>
          <p:nvPr/>
        </p:nvPicPr>
        <p:blipFill>
          <a:blip r:embed="rId5" cstate="print"/>
          <a:srcRect/>
          <a:stretch>
            <a:fillRect/>
          </a:stretch>
        </p:blipFill>
        <p:spPr bwMode="auto">
          <a:xfrm>
            <a:off x="4070210" y="4566775"/>
            <a:ext cx="1187590" cy="1529225"/>
          </a:xfrm>
          <a:prstGeom prst="rect">
            <a:avLst/>
          </a:prstGeom>
          <a:noFill/>
          <a:ln w="9525">
            <a:noFill/>
            <a:miter lim="800000"/>
            <a:headEnd/>
            <a:tailEnd/>
          </a:ln>
        </p:spPr>
      </p:pic>
      <p:pic>
        <p:nvPicPr>
          <p:cNvPr id="1035" name="Picture 11"/>
          <p:cNvPicPr>
            <a:picLocks noChangeAspect="1" noChangeArrowheads="1"/>
          </p:cNvPicPr>
          <p:nvPr/>
        </p:nvPicPr>
        <p:blipFill>
          <a:blip r:embed="rId6" cstate="print"/>
          <a:srcRect/>
          <a:stretch>
            <a:fillRect/>
          </a:stretch>
        </p:blipFill>
        <p:spPr bwMode="auto">
          <a:xfrm>
            <a:off x="5679387" y="4648200"/>
            <a:ext cx="1407213" cy="1390945"/>
          </a:xfrm>
          <a:prstGeom prst="rect">
            <a:avLst/>
          </a:prstGeom>
          <a:noFill/>
          <a:ln w="9525">
            <a:noFill/>
            <a:miter lim="800000"/>
            <a:headEnd/>
            <a:tailEnd/>
          </a:ln>
        </p:spPr>
      </p:pic>
      <p:pic>
        <p:nvPicPr>
          <p:cNvPr id="1036" name="Picture 12"/>
          <p:cNvPicPr>
            <a:picLocks noChangeAspect="1" noChangeArrowheads="1"/>
          </p:cNvPicPr>
          <p:nvPr/>
        </p:nvPicPr>
        <p:blipFill>
          <a:blip r:embed="rId7" cstate="print"/>
          <a:srcRect/>
          <a:stretch>
            <a:fillRect/>
          </a:stretch>
        </p:blipFill>
        <p:spPr bwMode="auto">
          <a:xfrm>
            <a:off x="7153275" y="4759002"/>
            <a:ext cx="1838325" cy="1260798"/>
          </a:xfrm>
          <a:prstGeom prst="rect">
            <a:avLst/>
          </a:prstGeom>
          <a:noFill/>
          <a:ln w="9525">
            <a:noFill/>
            <a:miter lim="800000"/>
            <a:headEnd/>
            <a:tailEnd/>
          </a:ln>
        </p:spPr>
      </p:pic>
      <p:sp>
        <p:nvSpPr>
          <p:cNvPr id="18" name="Rectangle 17"/>
          <p:cNvSpPr/>
          <p:nvPr/>
        </p:nvSpPr>
        <p:spPr>
          <a:xfrm>
            <a:off x="304800" y="304800"/>
            <a:ext cx="8610600" cy="1631216"/>
          </a:xfrm>
          <a:prstGeom prst="rect">
            <a:avLst/>
          </a:prstGeom>
        </p:spPr>
        <p:txBody>
          <a:bodyPr wrap="square">
            <a:spAutoFit/>
          </a:bodyPr>
          <a:lstStyle/>
          <a:p>
            <a:pPr algn="just"/>
            <a:r>
              <a:rPr lang="en-US" sz="2500" b="1" dirty="0" smtClean="0">
                <a:latin typeface="+mj-lt"/>
              </a:rPr>
              <a:t>To ensure the coherence of ICT programs and projects of the Government and its consistency with the five (5) Key Result Areas (KRA) of the Administration as laid out in EO no. 43 and the Philippine Development Plan 2011-2016.</a:t>
            </a:r>
            <a:endParaRPr lang="en-PH" sz="2500" b="1" dirty="0">
              <a:latin typeface="+mj-lt"/>
            </a:endParaRPr>
          </a:p>
        </p:txBody>
      </p:sp>
      <p:sp>
        <p:nvSpPr>
          <p:cNvPr id="19" name="Rectangle 18"/>
          <p:cNvSpPr/>
          <p:nvPr/>
        </p:nvSpPr>
        <p:spPr>
          <a:xfrm>
            <a:off x="304800" y="228600"/>
            <a:ext cx="3733800" cy="784830"/>
          </a:xfrm>
          <a:prstGeom prst="rect">
            <a:avLst/>
          </a:prstGeom>
        </p:spPr>
        <p:txBody>
          <a:bodyPr wrap="square">
            <a:spAutoFit/>
          </a:bodyPr>
          <a:lstStyle/>
          <a:p>
            <a:r>
              <a:rPr lang="en-PH" sz="4500" b="1" dirty="0" smtClean="0">
                <a:latin typeface="+mj-lt"/>
              </a:rPr>
              <a:t>M</a:t>
            </a:r>
            <a:r>
              <a:rPr lang="en-PH" sz="4000" b="1" dirty="0" smtClean="0">
                <a:latin typeface="+mj-lt"/>
              </a:rPr>
              <a:t>ITHIIN:</a:t>
            </a:r>
            <a:endParaRPr lang="en-PH" sz="4000" b="1" dirty="0">
              <a:latin typeface="+mj-lt"/>
            </a:endParaRPr>
          </a:p>
        </p:txBody>
      </p:sp>
      <p:cxnSp>
        <p:nvCxnSpPr>
          <p:cNvPr id="15" name="Straight Connector 14"/>
          <p:cNvCxnSpPr/>
          <p:nvPr/>
        </p:nvCxnSpPr>
        <p:spPr>
          <a:xfrm>
            <a:off x="381000" y="838200"/>
            <a:ext cx="8382000"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1000" fill="hold"/>
                                        <p:tgtEl>
                                          <p:spTgt spid="3"/>
                                        </p:tgtEl>
                                      </p:cBhvr>
                                      <p:by x="150000" y="150000"/>
                                    </p:animScale>
                                  </p:childTnLst>
                                </p:cTn>
                              </p:par>
                              <p:par>
                                <p:cTn id="11" presetID="10" presetClass="exit" presetSubtype="0" fill="hold" grpId="2" nodeType="withEffect">
                                  <p:stCondLst>
                                    <p:cond delay="0"/>
                                  </p:stCondLst>
                                  <p:childTnLst>
                                    <p:animEffect transition="out" filter="fade">
                                      <p:cBhvr>
                                        <p:cTn id="12" dur="500"/>
                                        <p:tgtEl>
                                          <p:spTgt spid="10"/>
                                        </p:tgtEl>
                                      </p:cBhvr>
                                    </p:animEffect>
                                    <p:set>
                                      <p:cBhvr>
                                        <p:cTn id="13" dur="1" fill="hold">
                                          <p:stCondLst>
                                            <p:cond delay="499"/>
                                          </p:stCondLst>
                                        </p:cTn>
                                        <p:tgtEl>
                                          <p:spTgt spid="10"/>
                                        </p:tgtEl>
                                        <p:attrNameLst>
                                          <p:attrName>style.visibility</p:attrName>
                                        </p:attrNameLst>
                                      </p:cBhvr>
                                      <p:to>
                                        <p:strVal val="hidden"/>
                                      </p:to>
                                    </p:set>
                                  </p:childTnLst>
                                </p:cTn>
                              </p:par>
                              <p:par>
                                <p:cTn id="14" presetID="35" presetClass="path" presetSubtype="0" accel="50000" decel="50000" fill="hold" nodeType="withEffect">
                                  <p:stCondLst>
                                    <p:cond delay="0"/>
                                  </p:stCondLst>
                                  <p:childTnLst>
                                    <p:animMotion origin="layout" path="M 0 4.81481E-6 L -0.20417 0.21273 " pathEditMode="relative" rAng="0" ptsTypes="AA">
                                      <p:cBhvr>
                                        <p:cTn id="15" dur="1000" fill="hold"/>
                                        <p:tgtEl>
                                          <p:spTgt spid="3"/>
                                        </p:tgtEl>
                                        <p:attrNameLst>
                                          <p:attrName>ppt_x</p:attrName>
                                          <p:attrName>ppt_y</p:attrName>
                                        </p:attrNameLst>
                                      </p:cBhvr>
                                      <p:rCtr x="-10200" y="10600"/>
                                    </p:animMotion>
                                  </p:childTnLst>
                                </p:cTn>
                              </p:par>
                              <p:par>
                                <p:cTn id="16" presetID="12" presetClass="entr" presetSubtype="4" fill="hold" nodeType="withEffect">
                                  <p:stCondLst>
                                    <p:cond delay="0"/>
                                  </p:stCondLst>
                                  <p:childTnLst>
                                    <p:set>
                                      <p:cBhvr>
                                        <p:cTn id="17" dur="1" fill="hold">
                                          <p:stCondLst>
                                            <p:cond delay="0"/>
                                          </p:stCondLst>
                                        </p:cTn>
                                        <p:tgtEl>
                                          <p:spTgt spid="1032"/>
                                        </p:tgtEl>
                                        <p:attrNameLst>
                                          <p:attrName>style.visibility</p:attrName>
                                        </p:attrNameLst>
                                      </p:cBhvr>
                                      <p:to>
                                        <p:strVal val="visible"/>
                                      </p:to>
                                    </p:set>
                                    <p:animEffect transition="in" filter="slide(fromBottom)">
                                      <p:cBhvr>
                                        <p:cTn id="18" dur="500"/>
                                        <p:tgtEl>
                                          <p:spTgt spid="1032"/>
                                        </p:tgtEl>
                                      </p:cBhvr>
                                    </p:animEffect>
                                  </p:childTnLst>
                                </p:cTn>
                              </p:par>
                              <p:par>
                                <p:cTn id="19" presetID="12" presetClass="entr" presetSubtype="4" fill="hold" nodeType="withEffect">
                                  <p:stCondLst>
                                    <p:cond delay="0"/>
                                  </p:stCondLst>
                                  <p:childTnLst>
                                    <p:set>
                                      <p:cBhvr>
                                        <p:cTn id="20" dur="1" fill="hold">
                                          <p:stCondLst>
                                            <p:cond delay="0"/>
                                          </p:stCondLst>
                                        </p:cTn>
                                        <p:tgtEl>
                                          <p:spTgt spid="1033"/>
                                        </p:tgtEl>
                                        <p:attrNameLst>
                                          <p:attrName>style.visibility</p:attrName>
                                        </p:attrNameLst>
                                      </p:cBhvr>
                                      <p:to>
                                        <p:strVal val="visible"/>
                                      </p:to>
                                    </p:set>
                                    <p:animEffect transition="in" filter="slide(fromBottom)">
                                      <p:cBhvr>
                                        <p:cTn id="21" dur="500"/>
                                        <p:tgtEl>
                                          <p:spTgt spid="1033"/>
                                        </p:tgtEl>
                                      </p:cBhvr>
                                    </p:animEffect>
                                  </p:childTnLst>
                                </p:cTn>
                              </p:par>
                              <p:par>
                                <p:cTn id="22" presetID="12" presetClass="entr" presetSubtype="4" fill="hold" nodeType="withEffect">
                                  <p:stCondLst>
                                    <p:cond delay="0"/>
                                  </p:stCondLst>
                                  <p:childTnLst>
                                    <p:set>
                                      <p:cBhvr>
                                        <p:cTn id="23" dur="1" fill="hold">
                                          <p:stCondLst>
                                            <p:cond delay="0"/>
                                          </p:stCondLst>
                                        </p:cTn>
                                        <p:tgtEl>
                                          <p:spTgt spid="1034"/>
                                        </p:tgtEl>
                                        <p:attrNameLst>
                                          <p:attrName>style.visibility</p:attrName>
                                        </p:attrNameLst>
                                      </p:cBhvr>
                                      <p:to>
                                        <p:strVal val="visible"/>
                                      </p:to>
                                    </p:set>
                                    <p:animEffect transition="in" filter="slide(fromBottom)">
                                      <p:cBhvr>
                                        <p:cTn id="24" dur="500"/>
                                        <p:tgtEl>
                                          <p:spTgt spid="1034"/>
                                        </p:tgtEl>
                                      </p:cBhvr>
                                    </p:animEffect>
                                  </p:childTnLst>
                                </p:cTn>
                              </p:par>
                              <p:par>
                                <p:cTn id="25" presetID="12" presetClass="entr" presetSubtype="4" fill="hold" nodeType="withEffect">
                                  <p:stCondLst>
                                    <p:cond delay="0"/>
                                  </p:stCondLst>
                                  <p:childTnLst>
                                    <p:set>
                                      <p:cBhvr>
                                        <p:cTn id="26" dur="1" fill="hold">
                                          <p:stCondLst>
                                            <p:cond delay="0"/>
                                          </p:stCondLst>
                                        </p:cTn>
                                        <p:tgtEl>
                                          <p:spTgt spid="1035"/>
                                        </p:tgtEl>
                                        <p:attrNameLst>
                                          <p:attrName>style.visibility</p:attrName>
                                        </p:attrNameLst>
                                      </p:cBhvr>
                                      <p:to>
                                        <p:strVal val="visible"/>
                                      </p:to>
                                    </p:set>
                                    <p:animEffect transition="in" filter="slide(fromBottom)">
                                      <p:cBhvr>
                                        <p:cTn id="27" dur="500"/>
                                        <p:tgtEl>
                                          <p:spTgt spid="1035"/>
                                        </p:tgtEl>
                                      </p:cBhvr>
                                    </p:animEffect>
                                  </p:childTnLst>
                                </p:cTn>
                              </p:par>
                              <p:par>
                                <p:cTn id="28" presetID="12" presetClass="entr" presetSubtype="4" fill="hold" nodeType="withEffect">
                                  <p:stCondLst>
                                    <p:cond delay="0"/>
                                  </p:stCondLst>
                                  <p:childTnLst>
                                    <p:set>
                                      <p:cBhvr>
                                        <p:cTn id="29" dur="1" fill="hold">
                                          <p:stCondLst>
                                            <p:cond delay="0"/>
                                          </p:stCondLst>
                                        </p:cTn>
                                        <p:tgtEl>
                                          <p:spTgt spid="1036"/>
                                        </p:tgtEl>
                                        <p:attrNameLst>
                                          <p:attrName>style.visibility</p:attrName>
                                        </p:attrNameLst>
                                      </p:cBhvr>
                                      <p:to>
                                        <p:strVal val="visible"/>
                                      </p:to>
                                    </p:set>
                                    <p:animEffect transition="in" filter="slide(fromBottom)">
                                      <p:cBhvr>
                                        <p:cTn id="30" dur="500"/>
                                        <p:tgtEl>
                                          <p:spTgt spid="1036"/>
                                        </p:tgtEl>
                                      </p:cBhvr>
                                    </p:animEffect>
                                  </p:childTnLst>
                                </p:cTn>
                              </p:par>
                              <p:par>
                                <p:cTn id="31" presetID="10" presetClass="exit" presetSubtype="0" fill="hold" grpId="0" nodeType="withEffect">
                                  <p:stCondLst>
                                    <p:cond delay="0"/>
                                  </p:stCondLst>
                                  <p:childTnLst>
                                    <p:animEffect transition="out" filter="fade">
                                      <p:cBhvr>
                                        <p:cTn id="32" dur="500"/>
                                        <p:tgtEl>
                                          <p:spTgt spid="19"/>
                                        </p:tgtEl>
                                      </p:cBhvr>
                                    </p:animEffect>
                                    <p:set>
                                      <p:cBhvr>
                                        <p:cTn id="33" dur="1" fill="hold">
                                          <p:stCondLst>
                                            <p:cond delay="499"/>
                                          </p:stCondLst>
                                        </p:cTn>
                                        <p:tgtEl>
                                          <p:spTgt spid="19"/>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1000"/>
                                        <p:tgtEl>
                                          <p:spTgt spid="10"/>
                                        </p:tgtEl>
                                      </p:cBhvr>
                                    </p:animEffect>
                                    <p:set>
                                      <p:cBhvr>
                                        <p:cTn id="36" dur="1" fill="hold">
                                          <p:stCondLst>
                                            <p:cond delay="999"/>
                                          </p:stCondLst>
                                        </p:cTn>
                                        <p:tgtEl>
                                          <p:spTgt spid="10"/>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2000"/>
                                        <p:tgtEl>
                                          <p:spTgt spid="15"/>
                                        </p:tgtEl>
                                      </p:cBhvr>
                                    </p:animEffect>
                                    <p:set>
                                      <p:cBhvr>
                                        <p:cTn id="39" dur="1" fill="hold">
                                          <p:stCondLst>
                                            <p:cond delay="1999"/>
                                          </p:stCondLst>
                                        </p:cTn>
                                        <p:tgtEl>
                                          <p:spTgt spid="15"/>
                                        </p:tgtEl>
                                        <p:attrNameLst>
                                          <p:attrName>style.visibility</p:attrName>
                                        </p:attrNameLst>
                                      </p:cBhvr>
                                      <p:to>
                                        <p:strVal val="hidden"/>
                                      </p:to>
                                    </p:set>
                                  </p:childTnLst>
                                </p:cTn>
                              </p:par>
                              <p:par>
                                <p:cTn id="40" presetID="1" presetClass="entr" presetSubtype="0" fill="hold" grpId="0" nodeType="withEffect">
                                  <p:stCondLst>
                                    <p:cond delay="0"/>
                                  </p:stCondLst>
                                  <p:childTnLst>
                                    <p:set>
                                      <p:cBhvr>
                                        <p:cTn id="41"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0" grpId="2"/>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362200"/>
            <a:ext cx="4556440" cy="707886"/>
          </a:xfrm>
          <a:prstGeom prst="rect">
            <a:avLst/>
          </a:prstGeom>
          <a:noFill/>
        </p:spPr>
        <p:txBody>
          <a:bodyPr wrap="none" rtlCol="0">
            <a:spAutoFit/>
          </a:bodyPr>
          <a:lstStyle/>
          <a:p>
            <a:r>
              <a:rPr lang="en-PH" sz="4000" b="1" dirty="0" smtClean="0"/>
              <a:t>VARIOUS SYNERGIES</a:t>
            </a:r>
            <a:endParaRPr lang="en-PH" sz="3500" b="1" dirty="0"/>
          </a:p>
        </p:txBody>
      </p:sp>
      <p:sp>
        <p:nvSpPr>
          <p:cNvPr id="3" name="TextBox 2"/>
          <p:cNvSpPr txBox="1"/>
          <p:nvPr/>
        </p:nvSpPr>
        <p:spPr>
          <a:xfrm>
            <a:off x="838200" y="1600200"/>
            <a:ext cx="7239000" cy="584775"/>
          </a:xfrm>
          <a:prstGeom prst="rect">
            <a:avLst/>
          </a:prstGeom>
          <a:noFill/>
        </p:spPr>
        <p:txBody>
          <a:bodyPr wrap="square" rtlCol="0">
            <a:spAutoFit/>
          </a:bodyPr>
          <a:lstStyle/>
          <a:p>
            <a:r>
              <a:rPr lang="en-PH" sz="3200" b="1" dirty="0" smtClean="0"/>
              <a:t>Enable bureaucracy to take advantage of:</a:t>
            </a:r>
            <a:endParaRPr lang="en-PH" sz="2800" b="1" dirty="0"/>
          </a:p>
        </p:txBody>
      </p:sp>
      <p:sp>
        <p:nvSpPr>
          <p:cNvPr id="4" name="TextBox 3"/>
          <p:cNvSpPr txBox="1"/>
          <p:nvPr/>
        </p:nvSpPr>
        <p:spPr>
          <a:xfrm>
            <a:off x="1215642" y="3200400"/>
            <a:ext cx="4900444" cy="707886"/>
          </a:xfrm>
          <a:prstGeom prst="rect">
            <a:avLst/>
          </a:prstGeom>
          <a:noFill/>
        </p:spPr>
        <p:txBody>
          <a:bodyPr wrap="none" rtlCol="0">
            <a:spAutoFit/>
          </a:bodyPr>
          <a:lstStyle/>
          <a:p>
            <a:r>
              <a:rPr lang="en-PH" sz="4000" b="1" dirty="0" smtClean="0"/>
              <a:t>ECONOMIES OF SCALE</a:t>
            </a:r>
            <a:endParaRPr lang="en-PH" sz="3500" b="1" dirty="0"/>
          </a:p>
        </p:txBody>
      </p:sp>
      <p:sp>
        <p:nvSpPr>
          <p:cNvPr id="6" name="Rectangle 5"/>
          <p:cNvSpPr/>
          <p:nvPr/>
        </p:nvSpPr>
        <p:spPr>
          <a:xfrm>
            <a:off x="609600" y="2460486"/>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7" name="Rectangle 6"/>
          <p:cNvSpPr/>
          <p:nvPr/>
        </p:nvSpPr>
        <p:spPr>
          <a:xfrm>
            <a:off x="609600" y="335280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cxnSp>
        <p:nvCxnSpPr>
          <p:cNvPr id="21" name="Straight Connector 20"/>
          <p:cNvCxnSpPr/>
          <p:nvPr/>
        </p:nvCxnSpPr>
        <p:spPr>
          <a:xfrm>
            <a:off x="533400" y="2689086"/>
            <a:ext cx="152400" cy="152400"/>
          </a:xfrm>
          <a:prstGeom prst="line">
            <a:avLst/>
          </a:prstGeom>
          <a:ln w="1016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85800" y="2384286"/>
            <a:ext cx="533400" cy="457200"/>
          </a:xfrm>
          <a:prstGeom prst="line">
            <a:avLst/>
          </a:prstGeom>
          <a:ln w="1016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33400" y="3581400"/>
            <a:ext cx="152400" cy="152400"/>
          </a:xfrm>
          <a:prstGeom prst="line">
            <a:avLst/>
          </a:prstGeom>
          <a:ln w="1016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685800" y="3276600"/>
            <a:ext cx="533400" cy="457200"/>
          </a:xfrm>
          <a:prstGeom prst="line">
            <a:avLst/>
          </a:prstGeom>
          <a:ln w="101600" cap="rnd">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81000" y="76200"/>
            <a:ext cx="8458200" cy="1323439"/>
          </a:xfrm>
          <a:prstGeom prst="rect">
            <a:avLst/>
          </a:prstGeom>
          <a:noFill/>
        </p:spPr>
        <p:txBody>
          <a:bodyPr wrap="square" rtlCol="0">
            <a:spAutoFit/>
          </a:bodyPr>
          <a:lstStyle/>
          <a:p>
            <a:r>
              <a:rPr lang="en-PH" sz="4000" b="1" dirty="0" smtClean="0"/>
              <a:t>BENEFITS OF MITHI:</a:t>
            </a:r>
          </a:p>
          <a:p>
            <a:r>
              <a:rPr lang="en-PH" sz="4000" b="1" dirty="0" smtClean="0"/>
              <a:t>Coordinated ICT Programs and Projects</a:t>
            </a:r>
          </a:p>
        </p:txBody>
      </p:sp>
      <p:cxnSp>
        <p:nvCxnSpPr>
          <p:cNvPr id="15" name="Straight Connector 14"/>
          <p:cNvCxnSpPr/>
          <p:nvPr/>
        </p:nvCxnSpPr>
        <p:spPr>
          <a:xfrm>
            <a:off x="533400" y="1371600"/>
            <a:ext cx="81534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95400" y="4168914"/>
            <a:ext cx="6957995" cy="1169551"/>
          </a:xfrm>
          <a:prstGeom prst="rect">
            <a:avLst/>
          </a:prstGeom>
          <a:noFill/>
        </p:spPr>
        <p:txBody>
          <a:bodyPr wrap="none" rtlCol="0">
            <a:spAutoFit/>
          </a:bodyPr>
          <a:lstStyle/>
          <a:p>
            <a:r>
              <a:rPr lang="en-PH" sz="3500" b="1" dirty="0" smtClean="0"/>
              <a:t>IMPROVE THE PHILIPPINES’ GLOBAL </a:t>
            </a:r>
          </a:p>
          <a:p>
            <a:r>
              <a:rPr lang="en-PH" sz="3500" b="1" dirty="0" smtClean="0"/>
              <a:t>COMPETITIVENESS RANKING</a:t>
            </a:r>
            <a:endParaRPr lang="en-PH" sz="3500" b="1" dirty="0"/>
          </a:p>
        </p:txBody>
      </p:sp>
      <p:sp>
        <p:nvSpPr>
          <p:cNvPr id="19" name="Rectangle 18"/>
          <p:cNvSpPr/>
          <p:nvPr/>
        </p:nvSpPr>
        <p:spPr>
          <a:xfrm>
            <a:off x="609600" y="4245114"/>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cxnSp>
        <p:nvCxnSpPr>
          <p:cNvPr id="20" name="Straight Connector 19"/>
          <p:cNvCxnSpPr/>
          <p:nvPr/>
        </p:nvCxnSpPr>
        <p:spPr>
          <a:xfrm flipV="1">
            <a:off x="762000" y="4168914"/>
            <a:ext cx="533400" cy="457200"/>
          </a:xfrm>
          <a:prstGeom prst="line">
            <a:avLst/>
          </a:prstGeom>
          <a:ln w="101600" cap="rnd">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09600" y="4473714"/>
            <a:ext cx="152400" cy="152400"/>
          </a:xfrm>
          <a:prstGeom prst="line">
            <a:avLst/>
          </a:prstGeom>
          <a:ln w="101600" cap="rnd">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200"/>
                                        <p:tgtEl>
                                          <p:spTgt spid="21"/>
                                        </p:tgtEl>
                                      </p:cBhvr>
                                    </p:animEffect>
                                  </p:childTnLst>
                                </p:cTn>
                              </p:par>
                            </p:childTnLst>
                          </p:cTn>
                        </p:par>
                        <p:par>
                          <p:cTn id="8" fill="hold">
                            <p:stCondLst>
                              <p:cond delay="200"/>
                            </p:stCondLst>
                            <p:childTnLst>
                              <p:par>
                                <p:cTn id="9" presetID="2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down)">
                                      <p:cBhvr>
                                        <p:cTn id="11" dur="2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up)">
                                      <p:cBhvr>
                                        <p:cTn id="16" dur="200"/>
                                        <p:tgtEl>
                                          <p:spTgt spid="23"/>
                                        </p:tgtEl>
                                      </p:cBhvr>
                                    </p:animEffect>
                                  </p:childTnLst>
                                </p:cTn>
                              </p:par>
                            </p:childTnLst>
                          </p:cTn>
                        </p:par>
                        <p:par>
                          <p:cTn id="17" fill="hold">
                            <p:stCondLst>
                              <p:cond delay="200"/>
                            </p:stCondLst>
                            <p:childTnLst>
                              <p:par>
                                <p:cTn id="18" presetID="22" presetClass="entr" presetSubtype="4"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wipe(down)">
                                      <p:cBhvr>
                                        <p:cTn id="20" dur="200"/>
                                        <p:tgtEl>
                                          <p:spTgt spid="2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up)">
                                      <p:cBhvr>
                                        <p:cTn id="25" dur="200"/>
                                        <p:tgtEl>
                                          <p:spTgt spid="26"/>
                                        </p:tgtEl>
                                      </p:cBhvr>
                                    </p:animEffect>
                                  </p:childTnLst>
                                </p:cTn>
                              </p:par>
                            </p:childTnLst>
                          </p:cTn>
                        </p:par>
                        <p:par>
                          <p:cTn id="26" fill="hold">
                            <p:stCondLst>
                              <p:cond delay="200"/>
                            </p:stCondLst>
                            <p:childTnLst>
                              <p:par>
                                <p:cTn id="27" presetID="22" presetClass="entr" presetSubtype="4"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wipe(down)">
                                      <p:cBhvr>
                                        <p:cTn id="29" dur="2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etterhead%20DBM%20Logo"/>
          <p:cNvPicPr>
            <a:picLocks noChangeAspect="1" noChangeArrowheads="1"/>
          </p:cNvPicPr>
          <p:nvPr/>
        </p:nvPicPr>
        <p:blipFill>
          <a:blip r:embed="rId2" cstate="print"/>
          <a:srcRect/>
          <a:stretch>
            <a:fillRect/>
          </a:stretch>
        </p:blipFill>
        <p:spPr bwMode="auto">
          <a:xfrm>
            <a:off x="2147440" y="809367"/>
            <a:ext cx="1248033" cy="1248033"/>
          </a:xfrm>
          <a:prstGeom prst="rect">
            <a:avLst/>
          </a:prstGeom>
          <a:noFill/>
        </p:spPr>
      </p:pic>
      <p:pic>
        <p:nvPicPr>
          <p:cNvPr id="1027" name="Picture 3" descr="140px-DST_seal"/>
          <p:cNvPicPr>
            <a:picLocks noChangeAspect="1" noChangeArrowheads="1"/>
          </p:cNvPicPr>
          <p:nvPr/>
        </p:nvPicPr>
        <p:blipFill>
          <a:blip r:embed="rId3" cstate="print"/>
          <a:srcRect/>
          <a:stretch>
            <a:fillRect/>
          </a:stretch>
        </p:blipFill>
        <p:spPr bwMode="auto">
          <a:xfrm>
            <a:off x="724895" y="838200"/>
            <a:ext cx="1122048" cy="1143000"/>
          </a:xfrm>
          <a:prstGeom prst="rect">
            <a:avLst/>
          </a:prstGeom>
          <a:noFill/>
          <a:ln w="9525">
            <a:noFill/>
            <a:miter lim="800000"/>
            <a:headEnd/>
            <a:tailEnd/>
          </a:ln>
        </p:spPr>
      </p:pic>
      <p:pic>
        <p:nvPicPr>
          <p:cNvPr id="1028" name="Picture 5" descr="Description: NEDA.jpeg"/>
          <p:cNvPicPr>
            <a:picLocks noChangeAspect="1" noChangeArrowheads="1"/>
          </p:cNvPicPr>
          <p:nvPr/>
        </p:nvPicPr>
        <p:blipFill>
          <a:blip r:embed="rId4" cstate="print"/>
          <a:srcRect/>
          <a:stretch>
            <a:fillRect/>
          </a:stretch>
        </p:blipFill>
        <p:spPr bwMode="auto">
          <a:xfrm>
            <a:off x="3700272" y="804672"/>
            <a:ext cx="1252728" cy="1252728"/>
          </a:xfrm>
          <a:prstGeom prst="rect">
            <a:avLst/>
          </a:prstGeom>
          <a:noFill/>
          <a:ln w="9525">
            <a:noFill/>
            <a:miter lim="800000"/>
            <a:headEnd/>
            <a:tailEnd/>
          </a:ln>
        </p:spPr>
      </p:pic>
      <p:sp>
        <p:nvSpPr>
          <p:cNvPr id="5" name="Rectangle 4"/>
          <p:cNvSpPr/>
          <p:nvPr/>
        </p:nvSpPr>
        <p:spPr>
          <a:xfrm>
            <a:off x="271273" y="228600"/>
            <a:ext cx="3733800" cy="553998"/>
          </a:xfrm>
          <a:prstGeom prst="rect">
            <a:avLst/>
          </a:prstGeom>
        </p:spPr>
        <p:txBody>
          <a:bodyPr wrap="square">
            <a:spAutoFit/>
          </a:bodyPr>
          <a:lstStyle/>
          <a:p>
            <a:r>
              <a:rPr lang="en-PH" sz="3000" b="1" dirty="0" smtClean="0">
                <a:latin typeface="+mj-lt"/>
              </a:rPr>
              <a:t>L</a:t>
            </a:r>
            <a:r>
              <a:rPr lang="en-PH" sz="2500" b="1" dirty="0" smtClean="0">
                <a:latin typeface="+mj-lt"/>
              </a:rPr>
              <a:t>EAD </a:t>
            </a:r>
            <a:r>
              <a:rPr lang="en-PH" sz="3000" b="1" dirty="0" smtClean="0">
                <a:latin typeface="+mj-lt"/>
              </a:rPr>
              <a:t>A</a:t>
            </a:r>
            <a:r>
              <a:rPr lang="en-PH" sz="2500" b="1" dirty="0" smtClean="0">
                <a:latin typeface="+mj-lt"/>
              </a:rPr>
              <a:t>GENCIES:</a:t>
            </a:r>
            <a:endParaRPr lang="en-PH" sz="2500" b="1" dirty="0">
              <a:latin typeface="+mj-lt"/>
            </a:endParaRPr>
          </a:p>
        </p:txBody>
      </p:sp>
      <p:sp>
        <p:nvSpPr>
          <p:cNvPr id="1029" name="Rectangle 5"/>
          <p:cNvSpPr>
            <a:spLocks noChangeArrowheads="1"/>
          </p:cNvSpPr>
          <p:nvPr/>
        </p:nvSpPr>
        <p:spPr bwMode="auto">
          <a:xfrm>
            <a:off x="685800" y="5074384"/>
            <a:ext cx="78486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2500" i="0" u="none" strike="noStrike" cap="none" normalizeH="0" baseline="0" dirty="0" smtClean="0">
                <a:ln>
                  <a:noFill/>
                </a:ln>
                <a:solidFill>
                  <a:schemeClr val="tx1"/>
                </a:solidFill>
                <a:effectLst/>
                <a:latin typeface="+mj-lt"/>
                <a:ea typeface="Calibri" pitchFamily="34" charset="0"/>
                <a:cs typeface="Arial" pitchFamily="34" charset="0"/>
              </a:rPr>
              <a:t>Comprised of </a:t>
            </a:r>
            <a:r>
              <a:rPr lang="en-US" sz="2500" dirty="0" smtClean="0">
                <a:latin typeface="+mj-lt"/>
                <a:ea typeface="Calibri" pitchFamily="34" charset="0"/>
                <a:cs typeface="Arial" pitchFamily="34" charset="0"/>
              </a:rPr>
              <a:t>a</a:t>
            </a:r>
            <a:r>
              <a:rPr kumimoji="0" lang="en-US" sz="2500" i="0" u="none" strike="noStrike" cap="none" normalizeH="0" baseline="0" dirty="0" smtClean="0">
                <a:ln>
                  <a:noFill/>
                </a:ln>
                <a:solidFill>
                  <a:schemeClr val="tx1"/>
                </a:solidFill>
                <a:effectLst/>
                <a:latin typeface="+mj-lt"/>
                <a:ea typeface="Calibri" pitchFamily="34" charset="0"/>
                <a:cs typeface="Arial" pitchFamily="34" charset="0"/>
              </a:rPr>
              <a:t>ll Departments, Agencies, State Universities And Colleges (SUCs), Government-owned Or-Controlled Corporations (GOCCs), The Congress, And Constitutional Fiscal Autonomy Group (CFAG).</a:t>
            </a:r>
            <a:endParaRPr kumimoji="0" lang="en-US" sz="2500" i="0" u="none" strike="noStrike" cap="none" normalizeH="0" baseline="0" dirty="0" smtClean="0">
              <a:ln>
                <a:noFill/>
              </a:ln>
              <a:solidFill>
                <a:schemeClr val="tx1"/>
              </a:solidFill>
              <a:effectLst/>
              <a:latin typeface="+mj-lt"/>
              <a:cs typeface="Arial" pitchFamily="34" charset="0"/>
            </a:endParaRPr>
          </a:p>
        </p:txBody>
      </p:sp>
      <p:sp>
        <p:nvSpPr>
          <p:cNvPr id="7" name="Rectangle 6"/>
          <p:cNvSpPr/>
          <p:nvPr/>
        </p:nvSpPr>
        <p:spPr>
          <a:xfrm>
            <a:off x="304800" y="4475202"/>
            <a:ext cx="4267200" cy="553998"/>
          </a:xfrm>
          <a:prstGeom prst="rect">
            <a:avLst/>
          </a:prstGeom>
        </p:spPr>
        <p:txBody>
          <a:bodyPr wrap="square">
            <a:spAutoFit/>
          </a:bodyPr>
          <a:lstStyle/>
          <a:p>
            <a:r>
              <a:rPr lang="en-PH" sz="3000" b="1" dirty="0" smtClean="0">
                <a:latin typeface="+mj-lt"/>
              </a:rPr>
              <a:t>P</a:t>
            </a:r>
            <a:r>
              <a:rPr lang="en-PH" sz="2500" b="1" dirty="0" smtClean="0">
                <a:latin typeface="+mj-lt"/>
              </a:rPr>
              <a:t>ARTICIPATING </a:t>
            </a:r>
            <a:r>
              <a:rPr lang="en-PH" sz="3000" b="1" dirty="0" smtClean="0">
                <a:latin typeface="+mj-lt"/>
              </a:rPr>
              <a:t>A</a:t>
            </a:r>
            <a:r>
              <a:rPr lang="en-PH" sz="2500" b="1" dirty="0" smtClean="0">
                <a:latin typeface="+mj-lt"/>
              </a:rPr>
              <a:t>GENCIES:</a:t>
            </a:r>
            <a:endParaRPr lang="en-PH" sz="2500" b="1" dirty="0">
              <a:latin typeface="+mj-lt"/>
            </a:endParaRPr>
          </a:p>
        </p:txBody>
      </p:sp>
      <p:cxnSp>
        <p:nvCxnSpPr>
          <p:cNvPr id="8" name="Straight Connector 7"/>
          <p:cNvCxnSpPr/>
          <p:nvPr/>
        </p:nvCxnSpPr>
        <p:spPr>
          <a:xfrm>
            <a:off x="381000" y="4953000"/>
            <a:ext cx="8077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410200" y="2286000"/>
            <a:ext cx="3200400" cy="553998"/>
          </a:xfrm>
          <a:prstGeom prst="rect">
            <a:avLst/>
          </a:prstGeom>
        </p:spPr>
        <p:txBody>
          <a:bodyPr wrap="square">
            <a:spAutoFit/>
          </a:bodyPr>
          <a:lstStyle/>
          <a:p>
            <a:r>
              <a:rPr lang="en-PH" sz="3000" b="1" dirty="0" smtClean="0">
                <a:latin typeface="+mj-lt"/>
              </a:rPr>
              <a:t>A</a:t>
            </a:r>
            <a:r>
              <a:rPr lang="en-PH" sz="2500" b="1" dirty="0" smtClean="0">
                <a:latin typeface="+mj-lt"/>
              </a:rPr>
              <a:t>DVISORY</a:t>
            </a:r>
            <a:r>
              <a:rPr lang="en-PH" sz="3000" b="1" dirty="0" smtClean="0">
                <a:latin typeface="+mj-lt"/>
              </a:rPr>
              <a:t> M</a:t>
            </a:r>
            <a:r>
              <a:rPr lang="en-PH" sz="2500" b="1" dirty="0" smtClean="0">
                <a:latin typeface="+mj-lt"/>
              </a:rPr>
              <a:t>EMBERS:</a:t>
            </a:r>
            <a:endParaRPr lang="en-PH" sz="2500" b="1" dirty="0">
              <a:latin typeface="+mj-lt"/>
            </a:endParaRPr>
          </a:p>
        </p:txBody>
      </p:sp>
      <p:pic>
        <p:nvPicPr>
          <p:cNvPr id="11266" name="Picture 2" descr="http://publicgovernanceforum.nowplanet.tv/img/NCC_Logo.jpg"/>
          <p:cNvPicPr>
            <a:picLocks noChangeAspect="1" noChangeArrowheads="1"/>
          </p:cNvPicPr>
          <p:nvPr/>
        </p:nvPicPr>
        <p:blipFill>
          <a:blip r:embed="rId5" cstate="print"/>
          <a:srcRect r="72327"/>
          <a:stretch>
            <a:fillRect/>
          </a:stretch>
        </p:blipFill>
        <p:spPr bwMode="auto">
          <a:xfrm>
            <a:off x="4419600" y="2938272"/>
            <a:ext cx="1235000" cy="1252728"/>
          </a:xfrm>
          <a:prstGeom prst="rect">
            <a:avLst/>
          </a:prstGeom>
          <a:noFill/>
        </p:spPr>
      </p:pic>
      <p:pic>
        <p:nvPicPr>
          <p:cNvPr id="11272" name="Picture 8" descr="http://profile.ak.fbcdn.net/hprofile-ak-ash4/188002_157738260947969_6641142_n.jpg"/>
          <p:cNvPicPr>
            <a:picLocks noChangeArrowheads="1"/>
          </p:cNvPicPr>
          <p:nvPr/>
        </p:nvPicPr>
        <p:blipFill>
          <a:blip r:embed="rId6" cstate="print"/>
          <a:srcRect/>
          <a:stretch>
            <a:fillRect/>
          </a:stretch>
        </p:blipFill>
        <p:spPr bwMode="auto">
          <a:xfrm>
            <a:off x="5791200" y="2971800"/>
            <a:ext cx="1252728" cy="1252728"/>
          </a:xfrm>
          <a:prstGeom prst="rect">
            <a:avLst/>
          </a:prstGeom>
          <a:noFill/>
        </p:spPr>
      </p:pic>
      <p:pic>
        <p:nvPicPr>
          <p:cNvPr id="11274" name="Picture 10" descr="http://profile.ak.fbcdn.net/hprofile-ak-snc6/276684_236360953140464_615938249_n.jpg"/>
          <p:cNvPicPr>
            <a:picLocks noChangeArrowheads="1"/>
          </p:cNvPicPr>
          <p:nvPr/>
        </p:nvPicPr>
        <p:blipFill>
          <a:blip r:embed="rId7" cstate="print"/>
          <a:srcRect/>
          <a:stretch>
            <a:fillRect/>
          </a:stretch>
        </p:blipFill>
        <p:spPr bwMode="auto">
          <a:xfrm>
            <a:off x="7239000" y="2971800"/>
            <a:ext cx="1252728" cy="125272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52400" y="282714"/>
            <a:ext cx="7010400" cy="707886"/>
          </a:xfrm>
          <a:prstGeom prst="rect">
            <a:avLst/>
          </a:prstGeom>
        </p:spPr>
        <p:txBody>
          <a:bodyPr wrap="square">
            <a:spAutoFit/>
          </a:bodyPr>
          <a:lstStyle/>
          <a:p>
            <a:r>
              <a:rPr lang="en-PH" sz="4000" b="1" dirty="0" smtClean="0">
                <a:latin typeface="+mj-lt"/>
              </a:rPr>
              <a:t>MITHI PROCESS</a:t>
            </a:r>
            <a:endParaRPr lang="en-PH" sz="3500" b="1" dirty="0">
              <a:latin typeface="+mj-lt"/>
            </a:endParaRPr>
          </a:p>
        </p:txBody>
      </p:sp>
      <p:pic>
        <p:nvPicPr>
          <p:cNvPr id="2054" name="Picture 6" descr="C:\Users\Laptop\Desktop\MITHI\MITHI Process9.jpg"/>
          <p:cNvPicPr>
            <a:picLocks noChangeAspect="1" noChangeArrowheads="1"/>
          </p:cNvPicPr>
          <p:nvPr/>
        </p:nvPicPr>
        <p:blipFill>
          <a:blip r:embed="rId2" cstate="print"/>
          <a:srcRect/>
          <a:stretch>
            <a:fillRect/>
          </a:stretch>
        </p:blipFill>
        <p:spPr bwMode="auto">
          <a:xfrm>
            <a:off x="152400" y="1828800"/>
            <a:ext cx="8839200" cy="3768969"/>
          </a:xfrm>
          <a:prstGeom prst="rect">
            <a:avLst/>
          </a:prstGeom>
          <a:noFill/>
        </p:spPr>
      </p:pic>
      <p:cxnSp>
        <p:nvCxnSpPr>
          <p:cNvPr id="10" name="Straight Connector 9"/>
          <p:cNvCxnSpPr/>
          <p:nvPr/>
        </p:nvCxnSpPr>
        <p:spPr>
          <a:xfrm>
            <a:off x="228600" y="914400"/>
            <a:ext cx="8458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895600" y="5562600"/>
            <a:ext cx="1891480" cy="461665"/>
          </a:xfrm>
          <a:prstGeom prst="rect">
            <a:avLst/>
          </a:prstGeom>
          <a:noFill/>
        </p:spPr>
        <p:txBody>
          <a:bodyPr wrap="none" rtlCol="0">
            <a:spAutoFit/>
          </a:bodyPr>
          <a:lstStyle/>
          <a:p>
            <a:r>
              <a:rPr lang="en-PH" sz="1200" dirty="0" err="1" smtClean="0"/>
              <a:t>eGov</a:t>
            </a:r>
            <a:r>
              <a:rPr lang="en-PH" sz="1200" dirty="0" smtClean="0"/>
              <a:t> Fund</a:t>
            </a:r>
          </a:p>
          <a:p>
            <a:r>
              <a:rPr lang="en-PH" sz="1200" dirty="0" smtClean="0"/>
              <a:t>Digital Empowerment Fund</a:t>
            </a:r>
            <a:endParaRPr lang="en-PH"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1959</TotalTime>
  <Words>444</Words>
  <Application>Microsoft Office PowerPoint</Application>
  <PresentationFormat>On-screen Show (4:3)</PresentationFormat>
  <Paragraphs>81</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MITHI</vt:lpstr>
      <vt:lpstr>Slide 2</vt:lpstr>
      <vt:lpstr>Slide 3</vt:lpstr>
      <vt:lpstr>Slide 4</vt:lpstr>
      <vt:lpstr>Slide 5</vt:lpstr>
      <vt:lpstr>Slide 6</vt:lpstr>
      <vt:lpstr>Slide 7</vt:lpstr>
      <vt:lpstr>Slide 8</vt:lpstr>
      <vt:lpstr>Slide 9</vt:lpstr>
      <vt:lpstr>Slide 10</vt:lpstr>
      <vt:lpstr>Slide 11</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Laptop</dc:creator>
  <cp:lastModifiedBy>Laptop</cp:lastModifiedBy>
  <cp:revision>119</cp:revision>
  <dcterms:created xsi:type="dcterms:W3CDTF">2012-11-27T01:20:45Z</dcterms:created>
  <dcterms:modified xsi:type="dcterms:W3CDTF">2013-04-03T06:40:05Z</dcterms:modified>
</cp:coreProperties>
</file>