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66" r:id="rId2"/>
    <p:sldId id="310" r:id="rId3"/>
    <p:sldId id="321" r:id="rId4"/>
    <p:sldId id="404" r:id="rId5"/>
    <p:sldId id="273" r:id="rId6"/>
    <p:sldId id="280" r:id="rId7"/>
    <p:sldId id="353" r:id="rId8"/>
    <p:sldId id="281" r:id="rId9"/>
    <p:sldId id="276" r:id="rId10"/>
    <p:sldId id="275" r:id="rId11"/>
    <p:sldId id="355" r:id="rId12"/>
    <p:sldId id="350" r:id="rId13"/>
    <p:sldId id="354" r:id="rId14"/>
    <p:sldId id="295" r:id="rId15"/>
    <p:sldId id="343" r:id="rId16"/>
    <p:sldId id="325" r:id="rId17"/>
    <p:sldId id="284" r:id="rId18"/>
    <p:sldId id="390" r:id="rId19"/>
    <p:sldId id="279" r:id="rId20"/>
    <p:sldId id="388" r:id="rId21"/>
    <p:sldId id="389" r:id="rId22"/>
    <p:sldId id="392" r:id="rId23"/>
    <p:sldId id="394" r:id="rId24"/>
    <p:sldId id="371" r:id="rId25"/>
    <p:sldId id="397" r:id="rId26"/>
    <p:sldId id="312" r:id="rId27"/>
    <p:sldId id="398" r:id="rId28"/>
    <p:sldId id="399" r:id="rId29"/>
    <p:sldId id="400" r:id="rId30"/>
    <p:sldId id="401" r:id="rId31"/>
    <p:sldId id="402" r:id="rId32"/>
    <p:sldId id="40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75133" autoAdjust="0"/>
  </p:normalViewPr>
  <p:slideViewPr>
    <p:cSldViewPr showGuides="1">
      <p:cViewPr>
        <p:scale>
          <a:sx n="50" d="100"/>
          <a:sy n="50" d="100"/>
        </p:scale>
        <p:origin x="-1962" y="-258"/>
      </p:cViewPr>
      <p:guideLst>
        <p:guide orient="horz" pos="2112"/>
        <p:guide pos="2880"/>
      </p:guideLst>
    </p:cSldViewPr>
  </p:slideViewPr>
  <p:notesTextViewPr>
    <p:cViewPr>
      <p:scale>
        <a:sx n="1" d="1"/>
        <a:sy n="1" d="1"/>
      </p:scale>
      <p:origin x="0" y="0"/>
    </p:cViewPr>
  </p:notesTextViewPr>
  <p:sorterViewPr>
    <p:cViewPr>
      <p:scale>
        <a:sx n="100" d="100"/>
        <a:sy n="100" d="100"/>
      </p:scale>
      <p:origin x="0" y="2502"/>
    </p:cViewPr>
  </p:sorterViewPr>
  <p:notesViewPr>
    <p:cSldViewPr showGuides="1">
      <p:cViewPr>
        <p:scale>
          <a:sx n="100" d="100"/>
          <a:sy n="100" d="100"/>
        </p:scale>
        <p:origin x="-1836" y="-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90AD04-3E81-4E26-8DCA-537F47B753A0}" type="doc">
      <dgm:prSet loTypeId="urn:microsoft.com/office/officeart/2005/8/layout/vList6" loCatId="process" qsTypeId="urn:microsoft.com/office/officeart/2005/8/quickstyle/simple1" qsCatId="simple" csTypeId="urn:microsoft.com/office/officeart/2005/8/colors/accent1_2" csCatId="accent1" phldr="1"/>
      <dgm:spPr/>
    </dgm:pt>
    <dgm:pt modelId="{EB784B73-9847-418A-AA66-6AA0963EEC6C}">
      <dgm:prSet phldrT="[Text]"/>
      <dgm:spPr/>
      <dgm:t>
        <a:bodyPr/>
        <a:lstStyle/>
        <a:p>
          <a:r>
            <a:rPr lang="en-US" dirty="0" smtClean="0"/>
            <a:t>Why the reform? </a:t>
          </a:r>
          <a:endParaRPr lang="en-US" dirty="0"/>
        </a:p>
      </dgm:t>
    </dgm:pt>
    <dgm:pt modelId="{AAD82233-76AD-477D-8641-1D5D3E6491FE}" type="parTrans" cxnId="{81BEAAAB-6D8A-4613-A1C9-DFCD568AD895}">
      <dgm:prSet/>
      <dgm:spPr/>
      <dgm:t>
        <a:bodyPr/>
        <a:lstStyle/>
        <a:p>
          <a:endParaRPr lang="en-US"/>
        </a:p>
      </dgm:t>
    </dgm:pt>
    <dgm:pt modelId="{83594F29-01CA-4004-BDA3-E8BA1A73C35F}" type="sibTrans" cxnId="{81BEAAAB-6D8A-4613-A1C9-DFCD568AD895}">
      <dgm:prSet/>
      <dgm:spPr/>
      <dgm:t>
        <a:bodyPr/>
        <a:lstStyle/>
        <a:p>
          <a:endParaRPr lang="en-US"/>
        </a:p>
      </dgm:t>
    </dgm:pt>
    <dgm:pt modelId="{6AAAE83A-A6A1-444F-B2C4-07F1B42213B5}">
      <dgm:prSet phldrT="[Text]"/>
      <dgm:spPr/>
      <dgm:t>
        <a:bodyPr/>
        <a:lstStyle/>
        <a:p>
          <a:r>
            <a:rPr lang="en-US" dirty="0" smtClean="0"/>
            <a:t>What do we want to achieve?</a:t>
          </a:r>
          <a:endParaRPr lang="en-US" dirty="0"/>
        </a:p>
      </dgm:t>
    </dgm:pt>
    <dgm:pt modelId="{963DFCEF-5D70-4F9F-B8A6-8B584BD7DEAC}" type="parTrans" cxnId="{1842586A-82B1-4289-87FF-B28BBA233F3A}">
      <dgm:prSet/>
      <dgm:spPr/>
      <dgm:t>
        <a:bodyPr/>
        <a:lstStyle/>
        <a:p>
          <a:endParaRPr lang="en-US"/>
        </a:p>
      </dgm:t>
    </dgm:pt>
    <dgm:pt modelId="{24F9C631-D391-453B-96B5-2CC018AB4B6E}" type="sibTrans" cxnId="{1842586A-82B1-4289-87FF-B28BBA233F3A}">
      <dgm:prSet/>
      <dgm:spPr/>
      <dgm:t>
        <a:bodyPr/>
        <a:lstStyle/>
        <a:p>
          <a:endParaRPr lang="en-US"/>
        </a:p>
      </dgm:t>
    </dgm:pt>
    <dgm:pt modelId="{1C2072E3-68F2-4B02-8E10-B165F4E05E32}">
      <dgm:prSet phldrT="[Text]"/>
      <dgm:spPr/>
      <dgm:t>
        <a:bodyPr/>
        <a:lstStyle/>
        <a:p>
          <a:r>
            <a:rPr lang="en-US" dirty="0" smtClean="0"/>
            <a:t>How do we achieve it?</a:t>
          </a:r>
          <a:endParaRPr lang="en-US" dirty="0"/>
        </a:p>
      </dgm:t>
    </dgm:pt>
    <dgm:pt modelId="{E69B107F-7A60-4364-835B-6238FD623BF4}" type="parTrans" cxnId="{DDC5395B-8EB6-45CE-930F-CA6FC0719CBB}">
      <dgm:prSet/>
      <dgm:spPr/>
      <dgm:t>
        <a:bodyPr/>
        <a:lstStyle/>
        <a:p>
          <a:endParaRPr lang="en-US"/>
        </a:p>
      </dgm:t>
    </dgm:pt>
    <dgm:pt modelId="{E9031448-C23E-4134-A556-A9EF4E4F27D1}" type="sibTrans" cxnId="{DDC5395B-8EB6-45CE-930F-CA6FC0719CBB}">
      <dgm:prSet/>
      <dgm:spPr/>
      <dgm:t>
        <a:bodyPr/>
        <a:lstStyle/>
        <a:p>
          <a:endParaRPr lang="en-US"/>
        </a:p>
      </dgm:t>
    </dgm:pt>
    <dgm:pt modelId="{D01D993E-6C10-48E6-8D44-C969D11BF28D}">
      <dgm:prSet/>
      <dgm:spPr/>
      <dgm:t>
        <a:bodyPr/>
        <a:lstStyle/>
        <a:p>
          <a:r>
            <a:rPr lang="en-US" dirty="0" smtClean="0"/>
            <a:t>Current PFM Situation</a:t>
          </a:r>
          <a:endParaRPr lang="en-US" dirty="0"/>
        </a:p>
      </dgm:t>
    </dgm:pt>
    <dgm:pt modelId="{90BDA359-2A57-4793-8108-73DA30F3CD29}" type="parTrans" cxnId="{7A78A7B4-EECC-4064-A1C7-A6EA636C320E}">
      <dgm:prSet/>
      <dgm:spPr/>
      <dgm:t>
        <a:bodyPr/>
        <a:lstStyle/>
        <a:p>
          <a:endParaRPr lang="en-US"/>
        </a:p>
      </dgm:t>
    </dgm:pt>
    <dgm:pt modelId="{D3E91EF6-632F-44B8-8622-D4D0F0EB53E3}" type="sibTrans" cxnId="{7A78A7B4-EECC-4064-A1C7-A6EA636C320E}">
      <dgm:prSet/>
      <dgm:spPr/>
      <dgm:t>
        <a:bodyPr/>
        <a:lstStyle/>
        <a:p>
          <a:endParaRPr lang="en-US"/>
        </a:p>
      </dgm:t>
    </dgm:pt>
    <dgm:pt modelId="{BECB7EDA-C19D-495C-B1DD-BB4C1C9B875D}">
      <dgm:prSet/>
      <dgm:spPr/>
      <dgm:t>
        <a:bodyPr/>
        <a:lstStyle/>
        <a:p>
          <a:r>
            <a:rPr lang="en-US" dirty="0" smtClean="0"/>
            <a:t>Project accomplishments and Updates</a:t>
          </a:r>
          <a:endParaRPr lang="en-US" dirty="0"/>
        </a:p>
      </dgm:t>
    </dgm:pt>
    <dgm:pt modelId="{420CC7A7-E250-48C5-BC69-CADD07CBAFCD}" type="parTrans" cxnId="{1E95E4EA-F8CE-4AAF-B456-1F2C6E3EBC06}">
      <dgm:prSet/>
      <dgm:spPr/>
      <dgm:t>
        <a:bodyPr/>
        <a:lstStyle/>
        <a:p>
          <a:endParaRPr lang="en-US"/>
        </a:p>
      </dgm:t>
    </dgm:pt>
    <dgm:pt modelId="{6E0B140A-5EEC-4F27-8435-779C6B551B2F}" type="sibTrans" cxnId="{1E95E4EA-F8CE-4AAF-B456-1F2C6E3EBC06}">
      <dgm:prSet/>
      <dgm:spPr/>
      <dgm:t>
        <a:bodyPr/>
        <a:lstStyle/>
        <a:p>
          <a:endParaRPr lang="en-US"/>
        </a:p>
      </dgm:t>
    </dgm:pt>
    <dgm:pt modelId="{E0825AE4-C83D-4CFC-BF1D-82F7021C163A}">
      <dgm:prSet/>
      <dgm:spPr/>
      <dgm:t>
        <a:bodyPr/>
        <a:lstStyle/>
        <a:p>
          <a:r>
            <a:rPr lang="en-US" dirty="0" smtClean="0"/>
            <a:t>PFM Reform Roadmap and Executive Order 55</a:t>
          </a:r>
          <a:endParaRPr lang="en-US" dirty="0"/>
        </a:p>
      </dgm:t>
    </dgm:pt>
    <dgm:pt modelId="{FDEF59F1-DA60-4EEF-8DE5-F8A69A431115}" type="sibTrans" cxnId="{C0A30B60-D9AF-446E-8D0D-DA3B8786F565}">
      <dgm:prSet/>
      <dgm:spPr/>
      <dgm:t>
        <a:bodyPr/>
        <a:lstStyle/>
        <a:p>
          <a:endParaRPr lang="en-US"/>
        </a:p>
      </dgm:t>
    </dgm:pt>
    <dgm:pt modelId="{4F524D65-7365-4B5B-B49D-65444B3BC529}" type="parTrans" cxnId="{C0A30B60-D9AF-446E-8D0D-DA3B8786F565}">
      <dgm:prSet/>
      <dgm:spPr/>
      <dgm:t>
        <a:bodyPr/>
        <a:lstStyle/>
        <a:p>
          <a:endParaRPr lang="en-US"/>
        </a:p>
      </dgm:t>
    </dgm:pt>
    <dgm:pt modelId="{71F49BD7-952B-432A-B32F-D6412C147209}" type="pres">
      <dgm:prSet presAssocID="{D690AD04-3E81-4E26-8DCA-537F47B753A0}" presName="Name0" presStyleCnt="0">
        <dgm:presLayoutVars>
          <dgm:dir/>
          <dgm:animLvl val="lvl"/>
          <dgm:resizeHandles/>
        </dgm:presLayoutVars>
      </dgm:prSet>
      <dgm:spPr/>
    </dgm:pt>
    <dgm:pt modelId="{8F354AB2-92C6-47B5-9E59-ABE979C6E441}" type="pres">
      <dgm:prSet presAssocID="{EB784B73-9847-418A-AA66-6AA0963EEC6C}" presName="linNode" presStyleCnt="0"/>
      <dgm:spPr/>
    </dgm:pt>
    <dgm:pt modelId="{D914DBD9-240A-4518-91C9-38F00AA0303A}" type="pres">
      <dgm:prSet presAssocID="{EB784B73-9847-418A-AA66-6AA0963EEC6C}" presName="parentShp" presStyleLbl="node1" presStyleIdx="0" presStyleCnt="3">
        <dgm:presLayoutVars>
          <dgm:bulletEnabled val="1"/>
        </dgm:presLayoutVars>
      </dgm:prSet>
      <dgm:spPr/>
      <dgm:t>
        <a:bodyPr/>
        <a:lstStyle/>
        <a:p>
          <a:endParaRPr lang="en-US"/>
        </a:p>
      </dgm:t>
    </dgm:pt>
    <dgm:pt modelId="{5D9A0E2B-2AD4-40FE-A542-4D69AB582BDD}" type="pres">
      <dgm:prSet presAssocID="{EB784B73-9847-418A-AA66-6AA0963EEC6C}" presName="childShp" presStyleLbl="bgAccFollowNode1" presStyleIdx="0" presStyleCnt="3">
        <dgm:presLayoutVars>
          <dgm:bulletEnabled val="1"/>
        </dgm:presLayoutVars>
      </dgm:prSet>
      <dgm:spPr/>
      <dgm:t>
        <a:bodyPr/>
        <a:lstStyle/>
        <a:p>
          <a:endParaRPr lang="en-US"/>
        </a:p>
      </dgm:t>
    </dgm:pt>
    <dgm:pt modelId="{6D8C73BD-0B8D-4D6E-B8D7-9290688413FE}" type="pres">
      <dgm:prSet presAssocID="{83594F29-01CA-4004-BDA3-E8BA1A73C35F}" presName="spacing" presStyleCnt="0"/>
      <dgm:spPr/>
    </dgm:pt>
    <dgm:pt modelId="{6C548436-F560-4EEC-AC19-A241DD0D0C8A}" type="pres">
      <dgm:prSet presAssocID="{6AAAE83A-A6A1-444F-B2C4-07F1B42213B5}" presName="linNode" presStyleCnt="0"/>
      <dgm:spPr/>
    </dgm:pt>
    <dgm:pt modelId="{B3AD255A-53AB-443F-A967-EFB40FBFAFA6}" type="pres">
      <dgm:prSet presAssocID="{6AAAE83A-A6A1-444F-B2C4-07F1B42213B5}" presName="parentShp" presStyleLbl="node1" presStyleIdx="1" presStyleCnt="3">
        <dgm:presLayoutVars>
          <dgm:bulletEnabled val="1"/>
        </dgm:presLayoutVars>
      </dgm:prSet>
      <dgm:spPr/>
      <dgm:t>
        <a:bodyPr/>
        <a:lstStyle/>
        <a:p>
          <a:endParaRPr lang="en-US"/>
        </a:p>
      </dgm:t>
    </dgm:pt>
    <dgm:pt modelId="{066673F5-D425-4B67-8678-04743F664B26}" type="pres">
      <dgm:prSet presAssocID="{6AAAE83A-A6A1-444F-B2C4-07F1B42213B5}" presName="childShp" presStyleLbl="bgAccFollowNode1" presStyleIdx="1" presStyleCnt="3">
        <dgm:presLayoutVars>
          <dgm:bulletEnabled val="1"/>
        </dgm:presLayoutVars>
      </dgm:prSet>
      <dgm:spPr/>
      <dgm:t>
        <a:bodyPr/>
        <a:lstStyle/>
        <a:p>
          <a:endParaRPr lang="en-US"/>
        </a:p>
      </dgm:t>
    </dgm:pt>
    <dgm:pt modelId="{3BC417B4-C766-47BF-AA0B-555CBC8DA972}" type="pres">
      <dgm:prSet presAssocID="{24F9C631-D391-453B-96B5-2CC018AB4B6E}" presName="spacing" presStyleCnt="0"/>
      <dgm:spPr/>
    </dgm:pt>
    <dgm:pt modelId="{A094ACCC-F737-4ACE-B611-445BF9C39BF3}" type="pres">
      <dgm:prSet presAssocID="{1C2072E3-68F2-4B02-8E10-B165F4E05E32}" presName="linNode" presStyleCnt="0"/>
      <dgm:spPr/>
    </dgm:pt>
    <dgm:pt modelId="{74F5BAEB-19D9-460E-952B-8ECEBD47D772}" type="pres">
      <dgm:prSet presAssocID="{1C2072E3-68F2-4B02-8E10-B165F4E05E32}" presName="parentShp" presStyleLbl="node1" presStyleIdx="2" presStyleCnt="3">
        <dgm:presLayoutVars>
          <dgm:bulletEnabled val="1"/>
        </dgm:presLayoutVars>
      </dgm:prSet>
      <dgm:spPr/>
      <dgm:t>
        <a:bodyPr/>
        <a:lstStyle/>
        <a:p>
          <a:endParaRPr lang="en-US"/>
        </a:p>
      </dgm:t>
    </dgm:pt>
    <dgm:pt modelId="{697B45F2-92BF-4C70-B2D7-1D93BEA5D727}" type="pres">
      <dgm:prSet presAssocID="{1C2072E3-68F2-4B02-8E10-B165F4E05E32}" presName="childShp" presStyleLbl="bgAccFollowNode1" presStyleIdx="2" presStyleCnt="3">
        <dgm:presLayoutVars>
          <dgm:bulletEnabled val="1"/>
        </dgm:presLayoutVars>
      </dgm:prSet>
      <dgm:spPr/>
      <dgm:t>
        <a:bodyPr/>
        <a:lstStyle/>
        <a:p>
          <a:endParaRPr lang="en-US"/>
        </a:p>
      </dgm:t>
    </dgm:pt>
  </dgm:ptLst>
  <dgm:cxnLst>
    <dgm:cxn modelId="{1842586A-82B1-4289-87FF-B28BBA233F3A}" srcId="{D690AD04-3E81-4E26-8DCA-537F47B753A0}" destId="{6AAAE83A-A6A1-444F-B2C4-07F1B42213B5}" srcOrd="1" destOrd="0" parTransId="{963DFCEF-5D70-4F9F-B8A6-8B584BD7DEAC}" sibTransId="{24F9C631-D391-453B-96B5-2CC018AB4B6E}"/>
    <dgm:cxn modelId="{43E79178-21E7-4A97-BF46-BCDFFE653877}" type="presOf" srcId="{D01D993E-6C10-48E6-8D44-C969D11BF28D}" destId="{5D9A0E2B-2AD4-40FE-A542-4D69AB582BDD}" srcOrd="0" destOrd="0" presId="urn:microsoft.com/office/officeart/2005/8/layout/vList6"/>
    <dgm:cxn modelId="{1E95E4EA-F8CE-4AAF-B456-1F2C6E3EBC06}" srcId="{1C2072E3-68F2-4B02-8E10-B165F4E05E32}" destId="{BECB7EDA-C19D-495C-B1DD-BB4C1C9B875D}" srcOrd="0" destOrd="0" parTransId="{420CC7A7-E250-48C5-BC69-CADD07CBAFCD}" sibTransId="{6E0B140A-5EEC-4F27-8435-779C6B551B2F}"/>
    <dgm:cxn modelId="{C0A30B60-D9AF-446E-8D0D-DA3B8786F565}" srcId="{6AAAE83A-A6A1-444F-B2C4-07F1B42213B5}" destId="{E0825AE4-C83D-4CFC-BF1D-82F7021C163A}" srcOrd="0" destOrd="0" parTransId="{4F524D65-7365-4B5B-B49D-65444B3BC529}" sibTransId="{FDEF59F1-DA60-4EEF-8DE5-F8A69A431115}"/>
    <dgm:cxn modelId="{3DFEE195-A71B-4C51-AB5A-F2D5F4D12D54}" type="presOf" srcId="{1C2072E3-68F2-4B02-8E10-B165F4E05E32}" destId="{74F5BAEB-19D9-460E-952B-8ECEBD47D772}" srcOrd="0" destOrd="0" presId="urn:microsoft.com/office/officeart/2005/8/layout/vList6"/>
    <dgm:cxn modelId="{1597AAB8-7AD9-4404-9EE4-8838CA185291}" type="presOf" srcId="{6AAAE83A-A6A1-444F-B2C4-07F1B42213B5}" destId="{B3AD255A-53AB-443F-A967-EFB40FBFAFA6}" srcOrd="0" destOrd="0" presId="urn:microsoft.com/office/officeart/2005/8/layout/vList6"/>
    <dgm:cxn modelId="{DDC5395B-8EB6-45CE-930F-CA6FC0719CBB}" srcId="{D690AD04-3E81-4E26-8DCA-537F47B753A0}" destId="{1C2072E3-68F2-4B02-8E10-B165F4E05E32}" srcOrd="2" destOrd="0" parTransId="{E69B107F-7A60-4364-835B-6238FD623BF4}" sibTransId="{E9031448-C23E-4134-A556-A9EF4E4F27D1}"/>
    <dgm:cxn modelId="{81BEAAAB-6D8A-4613-A1C9-DFCD568AD895}" srcId="{D690AD04-3E81-4E26-8DCA-537F47B753A0}" destId="{EB784B73-9847-418A-AA66-6AA0963EEC6C}" srcOrd="0" destOrd="0" parTransId="{AAD82233-76AD-477D-8641-1D5D3E6491FE}" sibTransId="{83594F29-01CA-4004-BDA3-E8BA1A73C35F}"/>
    <dgm:cxn modelId="{7A78A7B4-EECC-4064-A1C7-A6EA636C320E}" srcId="{EB784B73-9847-418A-AA66-6AA0963EEC6C}" destId="{D01D993E-6C10-48E6-8D44-C969D11BF28D}" srcOrd="0" destOrd="0" parTransId="{90BDA359-2A57-4793-8108-73DA30F3CD29}" sibTransId="{D3E91EF6-632F-44B8-8622-D4D0F0EB53E3}"/>
    <dgm:cxn modelId="{998BE8B6-96DC-43B0-974A-07973D81B8F1}" type="presOf" srcId="{E0825AE4-C83D-4CFC-BF1D-82F7021C163A}" destId="{066673F5-D425-4B67-8678-04743F664B26}" srcOrd="0" destOrd="0" presId="urn:microsoft.com/office/officeart/2005/8/layout/vList6"/>
    <dgm:cxn modelId="{05439F82-B7F5-4CD3-A2F4-C5B5D441A14B}" type="presOf" srcId="{EB784B73-9847-418A-AA66-6AA0963EEC6C}" destId="{D914DBD9-240A-4518-91C9-38F00AA0303A}" srcOrd="0" destOrd="0" presId="urn:microsoft.com/office/officeart/2005/8/layout/vList6"/>
    <dgm:cxn modelId="{D977932F-D90D-4AD2-854C-0AB33317EF97}" type="presOf" srcId="{D690AD04-3E81-4E26-8DCA-537F47B753A0}" destId="{71F49BD7-952B-432A-B32F-D6412C147209}" srcOrd="0" destOrd="0" presId="urn:microsoft.com/office/officeart/2005/8/layout/vList6"/>
    <dgm:cxn modelId="{C1464BD0-182D-4D08-A1E9-D5BD034BF71B}" type="presOf" srcId="{BECB7EDA-C19D-495C-B1DD-BB4C1C9B875D}" destId="{697B45F2-92BF-4C70-B2D7-1D93BEA5D727}" srcOrd="0" destOrd="0" presId="urn:microsoft.com/office/officeart/2005/8/layout/vList6"/>
    <dgm:cxn modelId="{F88DC6D2-C691-4B6C-AEF6-B696E9F7AB05}" type="presParOf" srcId="{71F49BD7-952B-432A-B32F-D6412C147209}" destId="{8F354AB2-92C6-47B5-9E59-ABE979C6E441}" srcOrd="0" destOrd="0" presId="urn:microsoft.com/office/officeart/2005/8/layout/vList6"/>
    <dgm:cxn modelId="{06EF6B72-6427-460F-B074-A50D325EFA8E}" type="presParOf" srcId="{8F354AB2-92C6-47B5-9E59-ABE979C6E441}" destId="{D914DBD9-240A-4518-91C9-38F00AA0303A}" srcOrd="0" destOrd="0" presId="urn:microsoft.com/office/officeart/2005/8/layout/vList6"/>
    <dgm:cxn modelId="{B976C377-CBE3-4A89-BDB1-7230447CB641}" type="presParOf" srcId="{8F354AB2-92C6-47B5-9E59-ABE979C6E441}" destId="{5D9A0E2B-2AD4-40FE-A542-4D69AB582BDD}" srcOrd="1" destOrd="0" presId="urn:microsoft.com/office/officeart/2005/8/layout/vList6"/>
    <dgm:cxn modelId="{B3D62B88-01B3-491B-8912-18A2F4EC2F1B}" type="presParOf" srcId="{71F49BD7-952B-432A-B32F-D6412C147209}" destId="{6D8C73BD-0B8D-4D6E-B8D7-9290688413FE}" srcOrd="1" destOrd="0" presId="urn:microsoft.com/office/officeart/2005/8/layout/vList6"/>
    <dgm:cxn modelId="{13AB7454-D202-47D1-A054-DCA5E5608BC3}" type="presParOf" srcId="{71F49BD7-952B-432A-B32F-D6412C147209}" destId="{6C548436-F560-4EEC-AC19-A241DD0D0C8A}" srcOrd="2" destOrd="0" presId="urn:microsoft.com/office/officeart/2005/8/layout/vList6"/>
    <dgm:cxn modelId="{422F861E-57C8-453E-9D7B-2CB666846968}" type="presParOf" srcId="{6C548436-F560-4EEC-AC19-A241DD0D0C8A}" destId="{B3AD255A-53AB-443F-A967-EFB40FBFAFA6}" srcOrd="0" destOrd="0" presId="urn:microsoft.com/office/officeart/2005/8/layout/vList6"/>
    <dgm:cxn modelId="{78D6C57D-5C68-4E94-9C7A-FA96F0AE643F}" type="presParOf" srcId="{6C548436-F560-4EEC-AC19-A241DD0D0C8A}" destId="{066673F5-D425-4B67-8678-04743F664B26}" srcOrd="1" destOrd="0" presId="urn:microsoft.com/office/officeart/2005/8/layout/vList6"/>
    <dgm:cxn modelId="{4864693F-D629-463A-AFD9-D6121D165B4A}" type="presParOf" srcId="{71F49BD7-952B-432A-B32F-D6412C147209}" destId="{3BC417B4-C766-47BF-AA0B-555CBC8DA972}" srcOrd="3" destOrd="0" presId="urn:microsoft.com/office/officeart/2005/8/layout/vList6"/>
    <dgm:cxn modelId="{FA93BE7D-FFB2-45F7-AEEC-BFBE665BB358}" type="presParOf" srcId="{71F49BD7-952B-432A-B32F-D6412C147209}" destId="{A094ACCC-F737-4ACE-B611-445BF9C39BF3}" srcOrd="4" destOrd="0" presId="urn:microsoft.com/office/officeart/2005/8/layout/vList6"/>
    <dgm:cxn modelId="{93C3161D-10B3-4540-94D4-6B8AAB2CC859}" type="presParOf" srcId="{A094ACCC-F737-4ACE-B611-445BF9C39BF3}" destId="{74F5BAEB-19D9-460E-952B-8ECEBD47D772}" srcOrd="0" destOrd="0" presId="urn:microsoft.com/office/officeart/2005/8/layout/vList6"/>
    <dgm:cxn modelId="{2906D91C-E42C-4873-B766-CFA80247AACA}" type="presParOf" srcId="{A094ACCC-F737-4ACE-B611-445BF9C39BF3}" destId="{697B45F2-92BF-4C70-B2D7-1D93BEA5D72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19A145-BB9B-4A69-8B85-EFDBD7C3D520}"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55EDB38D-E054-408E-8687-AA356A17C0B0}">
      <dgm:prSet phldrT="[Text]"/>
      <dgm:spPr>
        <a:solidFill>
          <a:srgbClr val="00B050"/>
        </a:solidFill>
      </dgm:spPr>
      <dgm:t>
        <a:bodyPr/>
        <a:lstStyle/>
        <a:p>
          <a:r>
            <a:rPr lang="en-US" b="1" dirty="0" smtClean="0"/>
            <a:t>GIFMIS</a:t>
          </a:r>
          <a:endParaRPr lang="en-US" b="1" dirty="0"/>
        </a:p>
      </dgm:t>
    </dgm:pt>
    <dgm:pt modelId="{405E0388-0ABD-484C-8118-0EC596F1ABDA}" type="parTrans" cxnId="{43418ECA-2E91-4995-BF66-77A374CA5A1D}">
      <dgm:prSet/>
      <dgm:spPr/>
      <dgm:t>
        <a:bodyPr/>
        <a:lstStyle/>
        <a:p>
          <a:endParaRPr lang="en-US"/>
        </a:p>
      </dgm:t>
    </dgm:pt>
    <dgm:pt modelId="{7F5D3569-CEEE-4F3A-B0F1-D2B4CE92BFA3}" type="sibTrans" cxnId="{43418ECA-2E91-4995-BF66-77A374CA5A1D}">
      <dgm:prSet/>
      <dgm:spPr/>
      <dgm:t>
        <a:bodyPr/>
        <a:lstStyle/>
        <a:p>
          <a:endParaRPr lang="en-US"/>
        </a:p>
      </dgm:t>
    </dgm:pt>
    <dgm:pt modelId="{86930D9E-3FCC-4AC9-A20C-7D1AEAAC3E97}">
      <dgm:prSet phldrT="[Text]"/>
      <dgm:spPr>
        <a:solidFill>
          <a:srgbClr val="0070C0"/>
        </a:solidFill>
      </dgm:spPr>
      <dgm:t>
        <a:bodyPr/>
        <a:lstStyle/>
        <a:p>
          <a:r>
            <a:rPr lang="en-US" b="1" dirty="0" smtClean="0">
              <a:solidFill>
                <a:schemeClr val="bg1"/>
              </a:solidFill>
            </a:rPr>
            <a:t>Budget Reporting &amp; Performance Standards</a:t>
          </a:r>
          <a:endParaRPr lang="en-US" b="1" dirty="0">
            <a:solidFill>
              <a:schemeClr val="bg1"/>
            </a:solidFill>
          </a:endParaRPr>
        </a:p>
      </dgm:t>
    </dgm:pt>
    <dgm:pt modelId="{0C43248D-FA3D-442D-951C-83F502CBF3C1}" type="parTrans" cxnId="{0FA855BF-29F3-4001-9253-035C9C89FFCE}">
      <dgm:prSet/>
      <dgm:spPr/>
      <dgm:t>
        <a:bodyPr/>
        <a:lstStyle/>
        <a:p>
          <a:endParaRPr lang="en-US"/>
        </a:p>
      </dgm:t>
    </dgm:pt>
    <dgm:pt modelId="{DE45F233-1773-4ACC-A451-ADBBFAC7018C}" type="sibTrans" cxnId="{0FA855BF-29F3-4001-9253-035C9C89FFCE}">
      <dgm:prSet/>
      <dgm:spPr/>
      <dgm:t>
        <a:bodyPr/>
        <a:lstStyle/>
        <a:p>
          <a:endParaRPr lang="en-US"/>
        </a:p>
      </dgm:t>
    </dgm:pt>
    <dgm:pt modelId="{8F47589B-AE2E-4D68-8F6D-0BC512997248}">
      <dgm:prSet phldrT="[Text]"/>
      <dgm:spPr>
        <a:solidFill>
          <a:srgbClr val="FF0000"/>
        </a:solidFill>
      </dgm:spPr>
      <dgm:t>
        <a:bodyPr/>
        <a:lstStyle/>
        <a:p>
          <a:r>
            <a:rPr lang="en-US" b="1" dirty="0" smtClean="0"/>
            <a:t>Accounting and Auditing</a:t>
          </a:r>
          <a:endParaRPr lang="en-US" b="1" dirty="0"/>
        </a:p>
      </dgm:t>
    </dgm:pt>
    <dgm:pt modelId="{90788D14-1660-480E-8850-6B3C9DF4B9A0}" type="parTrans" cxnId="{5E68D49A-C2CC-421E-BCA3-566A4887322F}">
      <dgm:prSet/>
      <dgm:spPr/>
      <dgm:t>
        <a:bodyPr/>
        <a:lstStyle/>
        <a:p>
          <a:endParaRPr lang="en-US"/>
        </a:p>
      </dgm:t>
    </dgm:pt>
    <dgm:pt modelId="{622B9FC6-6D10-4B3C-8147-886B5067E1C5}" type="sibTrans" cxnId="{5E68D49A-C2CC-421E-BCA3-566A4887322F}">
      <dgm:prSet/>
      <dgm:spPr/>
      <dgm:t>
        <a:bodyPr/>
        <a:lstStyle/>
        <a:p>
          <a:endParaRPr lang="en-US"/>
        </a:p>
      </dgm:t>
    </dgm:pt>
    <dgm:pt modelId="{3A36FFA6-AB20-4CBC-AE53-93FA608D144C}">
      <dgm:prSet phldrT="[Text]"/>
      <dgm:spPr>
        <a:solidFill>
          <a:srgbClr val="FFC000"/>
        </a:solidFill>
      </dgm:spPr>
      <dgm:t>
        <a:bodyPr/>
        <a:lstStyle/>
        <a:p>
          <a:r>
            <a:rPr lang="en-US" b="1" dirty="0" smtClean="0"/>
            <a:t>Capacity Building</a:t>
          </a:r>
          <a:endParaRPr lang="en-US" b="1" dirty="0"/>
        </a:p>
      </dgm:t>
    </dgm:pt>
    <dgm:pt modelId="{89F3EDC3-A667-48EC-87BD-A0106E53DBBB}" type="parTrans" cxnId="{F9BC8460-190F-47C7-BE52-753A185752A2}">
      <dgm:prSet/>
      <dgm:spPr/>
      <dgm:t>
        <a:bodyPr/>
        <a:lstStyle/>
        <a:p>
          <a:endParaRPr lang="en-US"/>
        </a:p>
      </dgm:t>
    </dgm:pt>
    <dgm:pt modelId="{AB313A70-91BF-4B6A-A6A1-28BF0633574D}" type="sibTrans" cxnId="{F9BC8460-190F-47C7-BE52-753A185752A2}">
      <dgm:prSet/>
      <dgm:spPr/>
      <dgm:t>
        <a:bodyPr/>
        <a:lstStyle/>
        <a:p>
          <a:endParaRPr lang="en-US"/>
        </a:p>
      </dgm:t>
    </dgm:pt>
    <dgm:pt modelId="{04E9E4D0-85AE-4862-8E23-93282A7D9A7A}">
      <dgm:prSet phldrT="[Text]"/>
      <dgm:spPr>
        <a:solidFill>
          <a:srgbClr val="00B0F0"/>
        </a:solidFill>
      </dgm:spPr>
      <dgm:t>
        <a:bodyPr/>
        <a:lstStyle/>
        <a:p>
          <a:r>
            <a:rPr lang="en-US" b="1" dirty="0" smtClean="0"/>
            <a:t>Liability Management</a:t>
          </a:r>
          <a:endParaRPr lang="en-US" b="1" dirty="0"/>
        </a:p>
      </dgm:t>
    </dgm:pt>
    <dgm:pt modelId="{3509FC78-76BA-4C48-BDA0-45F04A7F0E07}" type="parTrans" cxnId="{B03B0843-0B47-4032-BB40-C51470A38CC2}">
      <dgm:prSet/>
      <dgm:spPr/>
      <dgm:t>
        <a:bodyPr/>
        <a:lstStyle/>
        <a:p>
          <a:endParaRPr lang="en-US"/>
        </a:p>
      </dgm:t>
    </dgm:pt>
    <dgm:pt modelId="{01FF73A7-7C07-4CF4-9577-2369F7CA630E}" type="sibTrans" cxnId="{B03B0843-0B47-4032-BB40-C51470A38CC2}">
      <dgm:prSet/>
      <dgm:spPr/>
      <dgm:t>
        <a:bodyPr/>
        <a:lstStyle/>
        <a:p>
          <a:endParaRPr lang="en-US"/>
        </a:p>
      </dgm:t>
    </dgm:pt>
    <dgm:pt modelId="{BE1F5547-1F53-4B91-AAA4-EB49D1BA89EF}">
      <dgm:prSet phldrT="[Text]"/>
      <dgm:spPr>
        <a:solidFill>
          <a:schemeClr val="accent6">
            <a:lumMod val="75000"/>
          </a:schemeClr>
        </a:solidFill>
      </dgm:spPr>
      <dgm:t>
        <a:bodyPr/>
        <a:lstStyle/>
        <a:p>
          <a:r>
            <a:rPr lang="en-US" b="1" dirty="0" smtClean="0">
              <a:solidFill>
                <a:schemeClr val="bg1"/>
              </a:solidFill>
            </a:rPr>
            <a:t>Treasury Cash Management Operations Improvement</a:t>
          </a:r>
          <a:endParaRPr lang="en-US" b="1" dirty="0">
            <a:solidFill>
              <a:schemeClr val="bg1"/>
            </a:solidFill>
          </a:endParaRPr>
        </a:p>
      </dgm:t>
    </dgm:pt>
    <dgm:pt modelId="{E2FBBCAE-6DC9-40E7-BA09-C2343E92A346}" type="parTrans" cxnId="{61229D6A-FF43-4DFF-9841-6C75C8781220}">
      <dgm:prSet/>
      <dgm:spPr/>
      <dgm:t>
        <a:bodyPr/>
        <a:lstStyle/>
        <a:p>
          <a:endParaRPr lang="en-US"/>
        </a:p>
      </dgm:t>
    </dgm:pt>
    <dgm:pt modelId="{FA6EF644-9A19-4C8B-A8E4-29659FF2577E}" type="sibTrans" cxnId="{61229D6A-FF43-4DFF-9841-6C75C8781220}">
      <dgm:prSet/>
      <dgm:spPr/>
      <dgm:t>
        <a:bodyPr/>
        <a:lstStyle/>
        <a:p>
          <a:endParaRPr lang="en-US"/>
        </a:p>
      </dgm:t>
    </dgm:pt>
    <dgm:pt modelId="{FB212C5F-66C3-4F48-8018-0DC56F20A5AA}">
      <dgm:prSet phldrT="[Text]"/>
      <dgm:spPr>
        <a:blipFill rotWithShape="0">
          <a:blip xmlns:r="http://schemas.openxmlformats.org/officeDocument/2006/relationships" r:embed="rId1"/>
          <a:stretch>
            <a:fillRect/>
          </a:stretch>
        </a:blipFill>
      </dgm:spPr>
      <dgm:t>
        <a:bodyPr/>
        <a:lstStyle/>
        <a:p>
          <a:endParaRPr lang="en-US" dirty="0"/>
        </a:p>
      </dgm:t>
    </dgm:pt>
    <dgm:pt modelId="{27ADEB4C-8B68-4291-AA13-9273F91DBC95}" type="sibTrans" cxnId="{AA7AB1A6-AE83-4693-810B-771DE33F4A02}">
      <dgm:prSet/>
      <dgm:spPr/>
      <dgm:t>
        <a:bodyPr/>
        <a:lstStyle/>
        <a:p>
          <a:endParaRPr lang="en-US"/>
        </a:p>
      </dgm:t>
    </dgm:pt>
    <dgm:pt modelId="{3BD5DC06-5F17-4786-8D98-A67240207033}" type="parTrans" cxnId="{AA7AB1A6-AE83-4693-810B-771DE33F4A02}">
      <dgm:prSet/>
      <dgm:spPr/>
      <dgm:t>
        <a:bodyPr/>
        <a:lstStyle/>
        <a:p>
          <a:endParaRPr lang="en-US"/>
        </a:p>
      </dgm:t>
    </dgm:pt>
    <dgm:pt modelId="{5A13CE8D-ECCA-4908-A803-D729C25F51AD}" type="pres">
      <dgm:prSet presAssocID="{F419A145-BB9B-4A69-8B85-EFDBD7C3D520}" presName="Name0" presStyleCnt="0">
        <dgm:presLayoutVars>
          <dgm:chMax val="1"/>
          <dgm:chPref val="1"/>
          <dgm:dir/>
          <dgm:animOne val="branch"/>
          <dgm:animLvl val="lvl"/>
        </dgm:presLayoutVars>
      </dgm:prSet>
      <dgm:spPr/>
      <dgm:t>
        <a:bodyPr/>
        <a:lstStyle/>
        <a:p>
          <a:endParaRPr lang="en-US"/>
        </a:p>
      </dgm:t>
    </dgm:pt>
    <dgm:pt modelId="{3579ED05-5162-4264-830B-07E2877B9327}" type="pres">
      <dgm:prSet presAssocID="{FB212C5F-66C3-4F48-8018-0DC56F20A5AA}" presName="Parent" presStyleLbl="node0" presStyleIdx="0" presStyleCnt="1" custScaleX="81270" custScaleY="77661">
        <dgm:presLayoutVars>
          <dgm:chMax val="6"/>
          <dgm:chPref val="6"/>
        </dgm:presLayoutVars>
      </dgm:prSet>
      <dgm:spPr/>
      <dgm:t>
        <a:bodyPr/>
        <a:lstStyle/>
        <a:p>
          <a:endParaRPr lang="en-US"/>
        </a:p>
      </dgm:t>
    </dgm:pt>
    <dgm:pt modelId="{AED7A8DC-7C2F-4FB6-A37E-950D91AEA74D}" type="pres">
      <dgm:prSet presAssocID="{55EDB38D-E054-408E-8687-AA356A17C0B0}" presName="Accent1" presStyleCnt="0"/>
      <dgm:spPr/>
    </dgm:pt>
    <dgm:pt modelId="{83D5392F-EC4D-4BED-A106-8DDD6A9554C3}" type="pres">
      <dgm:prSet presAssocID="{55EDB38D-E054-408E-8687-AA356A17C0B0}" presName="Accent" presStyleLbl="bgShp" presStyleIdx="0" presStyleCnt="6"/>
      <dgm:spPr/>
    </dgm:pt>
    <dgm:pt modelId="{28FE8966-9A57-427C-91EC-B33E5FFD7F84}" type="pres">
      <dgm:prSet presAssocID="{55EDB38D-E054-408E-8687-AA356A17C0B0}" presName="Child1" presStyleLbl="node1" presStyleIdx="0" presStyleCnt="6">
        <dgm:presLayoutVars>
          <dgm:chMax val="0"/>
          <dgm:chPref val="0"/>
          <dgm:bulletEnabled val="1"/>
        </dgm:presLayoutVars>
      </dgm:prSet>
      <dgm:spPr/>
      <dgm:t>
        <a:bodyPr/>
        <a:lstStyle/>
        <a:p>
          <a:endParaRPr lang="en-US"/>
        </a:p>
      </dgm:t>
    </dgm:pt>
    <dgm:pt modelId="{14E74B7E-5218-4ACF-B039-E1F680147AB1}" type="pres">
      <dgm:prSet presAssocID="{86930D9E-3FCC-4AC9-A20C-7D1AEAAC3E97}" presName="Accent2" presStyleCnt="0"/>
      <dgm:spPr/>
    </dgm:pt>
    <dgm:pt modelId="{BEC666D3-E99A-4024-8260-D345727DFD69}" type="pres">
      <dgm:prSet presAssocID="{86930D9E-3FCC-4AC9-A20C-7D1AEAAC3E97}" presName="Accent" presStyleLbl="bgShp" presStyleIdx="1" presStyleCnt="6"/>
      <dgm:spPr/>
    </dgm:pt>
    <dgm:pt modelId="{A1643A0A-B408-4359-8136-61ECC41636EB}" type="pres">
      <dgm:prSet presAssocID="{86930D9E-3FCC-4AC9-A20C-7D1AEAAC3E97}" presName="Child2" presStyleLbl="node1" presStyleIdx="1" presStyleCnt="6">
        <dgm:presLayoutVars>
          <dgm:chMax val="0"/>
          <dgm:chPref val="0"/>
          <dgm:bulletEnabled val="1"/>
        </dgm:presLayoutVars>
      </dgm:prSet>
      <dgm:spPr/>
      <dgm:t>
        <a:bodyPr/>
        <a:lstStyle/>
        <a:p>
          <a:endParaRPr lang="en-US"/>
        </a:p>
      </dgm:t>
    </dgm:pt>
    <dgm:pt modelId="{17450818-196D-47C8-91F2-786725BEF2B9}" type="pres">
      <dgm:prSet presAssocID="{8F47589B-AE2E-4D68-8F6D-0BC512997248}" presName="Accent3" presStyleCnt="0"/>
      <dgm:spPr/>
    </dgm:pt>
    <dgm:pt modelId="{78382683-A128-4E78-A78A-BE6E40D10180}" type="pres">
      <dgm:prSet presAssocID="{8F47589B-AE2E-4D68-8F6D-0BC512997248}" presName="Accent" presStyleLbl="bgShp" presStyleIdx="2" presStyleCnt="6"/>
      <dgm:spPr/>
    </dgm:pt>
    <dgm:pt modelId="{3E647EC2-1852-4F58-BBF0-6E67476B1062}" type="pres">
      <dgm:prSet presAssocID="{8F47589B-AE2E-4D68-8F6D-0BC512997248}" presName="Child3" presStyleLbl="node1" presStyleIdx="2" presStyleCnt="6">
        <dgm:presLayoutVars>
          <dgm:chMax val="0"/>
          <dgm:chPref val="0"/>
          <dgm:bulletEnabled val="1"/>
        </dgm:presLayoutVars>
      </dgm:prSet>
      <dgm:spPr/>
      <dgm:t>
        <a:bodyPr/>
        <a:lstStyle/>
        <a:p>
          <a:endParaRPr lang="en-US"/>
        </a:p>
      </dgm:t>
    </dgm:pt>
    <dgm:pt modelId="{A28A2484-205F-44A9-96AA-78ABF970FD7D}" type="pres">
      <dgm:prSet presAssocID="{3A36FFA6-AB20-4CBC-AE53-93FA608D144C}" presName="Accent4" presStyleCnt="0"/>
      <dgm:spPr/>
    </dgm:pt>
    <dgm:pt modelId="{1EBCCD64-BDF3-4C23-ADC4-18171EAD1288}" type="pres">
      <dgm:prSet presAssocID="{3A36FFA6-AB20-4CBC-AE53-93FA608D144C}" presName="Accent" presStyleLbl="bgShp" presStyleIdx="3" presStyleCnt="6"/>
      <dgm:spPr/>
    </dgm:pt>
    <dgm:pt modelId="{7F894BA0-77D6-4F56-9F85-4F8E8D85CFDD}" type="pres">
      <dgm:prSet presAssocID="{3A36FFA6-AB20-4CBC-AE53-93FA608D144C}" presName="Child4" presStyleLbl="node1" presStyleIdx="3" presStyleCnt="6">
        <dgm:presLayoutVars>
          <dgm:chMax val="0"/>
          <dgm:chPref val="0"/>
          <dgm:bulletEnabled val="1"/>
        </dgm:presLayoutVars>
      </dgm:prSet>
      <dgm:spPr/>
      <dgm:t>
        <a:bodyPr/>
        <a:lstStyle/>
        <a:p>
          <a:endParaRPr lang="en-US"/>
        </a:p>
      </dgm:t>
    </dgm:pt>
    <dgm:pt modelId="{D8CF5BAA-58A7-4249-A108-260E32401543}" type="pres">
      <dgm:prSet presAssocID="{04E9E4D0-85AE-4862-8E23-93282A7D9A7A}" presName="Accent5" presStyleCnt="0"/>
      <dgm:spPr/>
    </dgm:pt>
    <dgm:pt modelId="{9B899C15-28E7-4CFA-A0F2-307F29E0DE91}" type="pres">
      <dgm:prSet presAssocID="{04E9E4D0-85AE-4862-8E23-93282A7D9A7A}" presName="Accent" presStyleLbl="bgShp" presStyleIdx="4" presStyleCnt="6"/>
      <dgm:spPr/>
    </dgm:pt>
    <dgm:pt modelId="{1CDB3AAA-31C2-47EF-AFAE-3122F2617D7C}" type="pres">
      <dgm:prSet presAssocID="{04E9E4D0-85AE-4862-8E23-93282A7D9A7A}" presName="Child5" presStyleLbl="node1" presStyleIdx="4" presStyleCnt="6">
        <dgm:presLayoutVars>
          <dgm:chMax val="0"/>
          <dgm:chPref val="0"/>
          <dgm:bulletEnabled val="1"/>
        </dgm:presLayoutVars>
      </dgm:prSet>
      <dgm:spPr/>
      <dgm:t>
        <a:bodyPr/>
        <a:lstStyle/>
        <a:p>
          <a:endParaRPr lang="en-US"/>
        </a:p>
      </dgm:t>
    </dgm:pt>
    <dgm:pt modelId="{0E7032ED-6646-4606-90FB-87CDEBB5CF29}" type="pres">
      <dgm:prSet presAssocID="{BE1F5547-1F53-4B91-AAA4-EB49D1BA89EF}" presName="Accent6" presStyleCnt="0"/>
      <dgm:spPr/>
    </dgm:pt>
    <dgm:pt modelId="{ADA61CC8-6BF9-4298-B4EF-4884E4A012F6}" type="pres">
      <dgm:prSet presAssocID="{BE1F5547-1F53-4B91-AAA4-EB49D1BA89EF}" presName="Accent" presStyleLbl="bgShp" presStyleIdx="5" presStyleCnt="6"/>
      <dgm:spPr/>
      <dgm:t>
        <a:bodyPr/>
        <a:lstStyle/>
        <a:p>
          <a:endParaRPr lang="en-US"/>
        </a:p>
      </dgm:t>
    </dgm:pt>
    <dgm:pt modelId="{8F6F2D93-FB56-409E-A7DC-DDC964FDB8C8}" type="pres">
      <dgm:prSet presAssocID="{BE1F5547-1F53-4B91-AAA4-EB49D1BA89EF}" presName="Child6" presStyleLbl="node1" presStyleIdx="5" presStyleCnt="6">
        <dgm:presLayoutVars>
          <dgm:chMax val="0"/>
          <dgm:chPref val="0"/>
          <dgm:bulletEnabled val="1"/>
        </dgm:presLayoutVars>
      </dgm:prSet>
      <dgm:spPr/>
      <dgm:t>
        <a:bodyPr/>
        <a:lstStyle/>
        <a:p>
          <a:endParaRPr lang="en-US"/>
        </a:p>
      </dgm:t>
    </dgm:pt>
  </dgm:ptLst>
  <dgm:cxnLst>
    <dgm:cxn modelId="{530F11D4-4129-47DB-9F91-6F8A4231C199}" type="presOf" srcId="{BE1F5547-1F53-4B91-AAA4-EB49D1BA89EF}" destId="{8F6F2D93-FB56-409E-A7DC-DDC964FDB8C8}" srcOrd="0" destOrd="0" presId="urn:microsoft.com/office/officeart/2011/layout/HexagonRadial"/>
    <dgm:cxn modelId="{F9BC8460-190F-47C7-BE52-753A185752A2}" srcId="{FB212C5F-66C3-4F48-8018-0DC56F20A5AA}" destId="{3A36FFA6-AB20-4CBC-AE53-93FA608D144C}" srcOrd="3" destOrd="0" parTransId="{89F3EDC3-A667-48EC-87BD-A0106E53DBBB}" sibTransId="{AB313A70-91BF-4B6A-A6A1-28BF0633574D}"/>
    <dgm:cxn modelId="{61229D6A-FF43-4DFF-9841-6C75C8781220}" srcId="{FB212C5F-66C3-4F48-8018-0DC56F20A5AA}" destId="{BE1F5547-1F53-4B91-AAA4-EB49D1BA89EF}" srcOrd="5" destOrd="0" parTransId="{E2FBBCAE-6DC9-40E7-BA09-C2343E92A346}" sibTransId="{FA6EF644-9A19-4C8B-A8E4-29659FF2577E}"/>
    <dgm:cxn modelId="{0FA855BF-29F3-4001-9253-035C9C89FFCE}" srcId="{FB212C5F-66C3-4F48-8018-0DC56F20A5AA}" destId="{86930D9E-3FCC-4AC9-A20C-7D1AEAAC3E97}" srcOrd="1" destOrd="0" parTransId="{0C43248D-FA3D-442D-951C-83F502CBF3C1}" sibTransId="{DE45F233-1773-4ACC-A451-ADBBFAC7018C}"/>
    <dgm:cxn modelId="{AA7AB1A6-AE83-4693-810B-771DE33F4A02}" srcId="{F419A145-BB9B-4A69-8B85-EFDBD7C3D520}" destId="{FB212C5F-66C3-4F48-8018-0DC56F20A5AA}" srcOrd="0" destOrd="0" parTransId="{3BD5DC06-5F17-4786-8D98-A67240207033}" sibTransId="{27ADEB4C-8B68-4291-AA13-9273F91DBC95}"/>
    <dgm:cxn modelId="{E674B603-C9F1-46C3-8232-F8BAB6921ACA}" type="presOf" srcId="{04E9E4D0-85AE-4862-8E23-93282A7D9A7A}" destId="{1CDB3AAA-31C2-47EF-AFAE-3122F2617D7C}" srcOrd="0" destOrd="0" presId="urn:microsoft.com/office/officeart/2011/layout/HexagonRadial"/>
    <dgm:cxn modelId="{43418ECA-2E91-4995-BF66-77A374CA5A1D}" srcId="{FB212C5F-66C3-4F48-8018-0DC56F20A5AA}" destId="{55EDB38D-E054-408E-8687-AA356A17C0B0}" srcOrd="0" destOrd="0" parTransId="{405E0388-0ABD-484C-8118-0EC596F1ABDA}" sibTransId="{7F5D3569-CEEE-4F3A-B0F1-D2B4CE92BFA3}"/>
    <dgm:cxn modelId="{29129114-D605-477D-832E-2D242404C249}" type="presOf" srcId="{F419A145-BB9B-4A69-8B85-EFDBD7C3D520}" destId="{5A13CE8D-ECCA-4908-A803-D729C25F51AD}" srcOrd="0" destOrd="0" presId="urn:microsoft.com/office/officeart/2011/layout/HexagonRadial"/>
    <dgm:cxn modelId="{033ABFA7-03BF-4654-BF76-68A27F418AE1}" type="presOf" srcId="{FB212C5F-66C3-4F48-8018-0DC56F20A5AA}" destId="{3579ED05-5162-4264-830B-07E2877B9327}" srcOrd="0" destOrd="0" presId="urn:microsoft.com/office/officeart/2011/layout/HexagonRadial"/>
    <dgm:cxn modelId="{CED39B4C-7FA8-4034-AB2E-EFDDFD8387DA}" type="presOf" srcId="{86930D9E-3FCC-4AC9-A20C-7D1AEAAC3E97}" destId="{A1643A0A-B408-4359-8136-61ECC41636EB}" srcOrd="0" destOrd="0" presId="urn:microsoft.com/office/officeart/2011/layout/HexagonRadial"/>
    <dgm:cxn modelId="{0267A566-BCC9-4C03-9989-5D13958F6ABC}" type="presOf" srcId="{3A36FFA6-AB20-4CBC-AE53-93FA608D144C}" destId="{7F894BA0-77D6-4F56-9F85-4F8E8D85CFDD}" srcOrd="0" destOrd="0" presId="urn:microsoft.com/office/officeart/2011/layout/HexagonRadial"/>
    <dgm:cxn modelId="{05CD223A-A8B5-4387-89FC-86118F16B702}" type="presOf" srcId="{55EDB38D-E054-408E-8687-AA356A17C0B0}" destId="{28FE8966-9A57-427C-91EC-B33E5FFD7F84}" srcOrd="0" destOrd="0" presId="urn:microsoft.com/office/officeart/2011/layout/HexagonRadial"/>
    <dgm:cxn modelId="{5E68D49A-C2CC-421E-BCA3-566A4887322F}" srcId="{FB212C5F-66C3-4F48-8018-0DC56F20A5AA}" destId="{8F47589B-AE2E-4D68-8F6D-0BC512997248}" srcOrd="2" destOrd="0" parTransId="{90788D14-1660-480E-8850-6B3C9DF4B9A0}" sibTransId="{622B9FC6-6D10-4B3C-8147-886B5067E1C5}"/>
    <dgm:cxn modelId="{B03B0843-0B47-4032-BB40-C51470A38CC2}" srcId="{FB212C5F-66C3-4F48-8018-0DC56F20A5AA}" destId="{04E9E4D0-85AE-4862-8E23-93282A7D9A7A}" srcOrd="4" destOrd="0" parTransId="{3509FC78-76BA-4C48-BDA0-45F04A7F0E07}" sibTransId="{01FF73A7-7C07-4CF4-9577-2369F7CA630E}"/>
    <dgm:cxn modelId="{0A1E4CEF-5D6E-48AF-B760-D014D29C7BE9}" type="presOf" srcId="{8F47589B-AE2E-4D68-8F6D-0BC512997248}" destId="{3E647EC2-1852-4F58-BBF0-6E67476B1062}" srcOrd="0" destOrd="0" presId="urn:microsoft.com/office/officeart/2011/layout/HexagonRadial"/>
    <dgm:cxn modelId="{FC83816F-020C-4F0C-AC50-A526458EFE0B}" type="presParOf" srcId="{5A13CE8D-ECCA-4908-A803-D729C25F51AD}" destId="{3579ED05-5162-4264-830B-07E2877B9327}" srcOrd="0" destOrd="0" presId="urn:microsoft.com/office/officeart/2011/layout/HexagonRadial"/>
    <dgm:cxn modelId="{A29B3690-265D-4558-871E-3E06DC4F480F}" type="presParOf" srcId="{5A13CE8D-ECCA-4908-A803-D729C25F51AD}" destId="{AED7A8DC-7C2F-4FB6-A37E-950D91AEA74D}" srcOrd="1" destOrd="0" presId="urn:microsoft.com/office/officeart/2011/layout/HexagonRadial"/>
    <dgm:cxn modelId="{E7758B87-DEA6-4325-9073-F991E11B271E}" type="presParOf" srcId="{AED7A8DC-7C2F-4FB6-A37E-950D91AEA74D}" destId="{83D5392F-EC4D-4BED-A106-8DDD6A9554C3}" srcOrd="0" destOrd="0" presId="urn:microsoft.com/office/officeart/2011/layout/HexagonRadial"/>
    <dgm:cxn modelId="{ACB0B0BD-A4B4-4CEC-B079-98A52A1BD0E7}" type="presParOf" srcId="{5A13CE8D-ECCA-4908-A803-D729C25F51AD}" destId="{28FE8966-9A57-427C-91EC-B33E5FFD7F84}" srcOrd="2" destOrd="0" presId="urn:microsoft.com/office/officeart/2011/layout/HexagonRadial"/>
    <dgm:cxn modelId="{6A261984-7E33-4B5E-B67C-7BFE2A5C2172}" type="presParOf" srcId="{5A13CE8D-ECCA-4908-A803-D729C25F51AD}" destId="{14E74B7E-5218-4ACF-B039-E1F680147AB1}" srcOrd="3" destOrd="0" presId="urn:microsoft.com/office/officeart/2011/layout/HexagonRadial"/>
    <dgm:cxn modelId="{880F6FBE-788C-4E16-BE0A-731E2682F014}" type="presParOf" srcId="{14E74B7E-5218-4ACF-B039-E1F680147AB1}" destId="{BEC666D3-E99A-4024-8260-D345727DFD69}" srcOrd="0" destOrd="0" presId="urn:microsoft.com/office/officeart/2011/layout/HexagonRadial"/>
    <dgm:cxn modelId="{F9E08FFF-84D5-4923-8C24-EA389E62DC94}" type="presParOf" srcId="{5A13CE8D-ECCA-4908-A803-D729C25F51AD}" destId="{A1643A0A-B408-4359-8136-61ECC41636EB}" srcOrd="4" destOrd="0" presId="urn:microsoft.com/office/officeart/2011/layout/HexagonRadial"/>
    <dgm:cxn modelId="{B8145CDB-9321-43A4-9EA2-A814B7B1B126}" type="presParOf" srcId="{5A13CE8D-ECCA-4908-A803-D729C25F51AD}" destId="{17450818-196D-47C8-91F2-786725BEF2B9}" srcOrd="5" destOrd="0" presId="urn:microsoft.com/office/officeart/2011/layout/HexagonRadial"/>
    <dgm:cxn modelId="{59E4387F-62BF-422D-AC10-EDADECD7623A}" type="presParOf" srcId="{17450818-196D-47C8-91F2-786725BEF2B9}" destId="{78382683-A128-4E78-A78A-BE6E40D10180}" srcOrd="0" destOrd="0" presId="urn:microsoft.com/office/officeart/2011/layout/HexagonRadial"/>
    <dgm:cxn modelId="{9704132A-3A0A-40C4-8A6E-12896F2E4FF2}" type="presParOf" srcId="{5A13CE8D-ECCA-4908-A803-D729C25F51AD}" destId="{3E647EC2-1852-4F58-BBF0-6E67476B1062}" srcOrd="6" destOrd="0" presId="urn:microsoft.com/office/officeart/2011/layout/HexagonRadial"/>
    <dgm:cxn modelId="{88F2615D-7A35-478F-9FDE-DE547336B2C6}" type="presParOf" srcId="{5A13CE8D-ECCA-4908-A803-D729C25F51AD}" destId="{A28A2484-205F-44A9-96AA-78ABF970FD7D}" srcOrd="7" destOrd="0" presId="urn:microsoft.com/office/officeart/2011/layout/HexagonRadial"/>
    <dgm:cxn modelId="{8A7B17CF-56DC-4055-8211-510897E71E21}" type="presParOf" srcId="{A28A2484-205F-44A9-96AA-78ABF970FD7D}" destId="{1EBCCD64-BDF3-4C23-ADC4-18171EAD1288}" srcOrd="0" destOrd="0" presId="urn:microsoft.com/office/officeart/2011/layout/HexagonRadial"/>
    <dgm:cxn modelId="{3BAFE5C1-2EF5-463A-B79C-DAF58E327B00}" type="presParOf" srcId="{5A13CE8D-ECCA-4908-A803-D729C25F51AD}" destId="{7F894BA0-77D6-4F56-9F85-4F8E8D85CFDD}" srcOrd="8" destOrd="0" presId="urn:microsoft.com/office/officeart/2011/layout/HexagonRadial"/>
    <dgm:cxn modelId="{3FDE117E-A696-4E6D-8219-FD8C5C5BED63}" type="presParOf" srcId="{5A13CE8D-ECCA-4908-A803-D729C25F51AD}" destId="{D8CF5BAA-58A7-4249-A108-260E32401543}" srcOrd="9" destOrd="0" presId="urn:microsoft.com/office/officeart/2011/layout/HexagonRadial"/>
    <dgm:cxn modelId="{19FA1CED-DF7D-447A-8926-AC4956B5DCB9}" type="presParOf" srcId="{D8CF5BAA-58A7-4249-A108-260E32401543}" destId="{9B899C15-28E7-4CFA-A0F2-307F29E0DE91}" srcOrd="0" destOrd="0" presId="urn:microsoft.com/office/officeart/2011/layout/HexagonRadial"/>
    <dgm:cxn modelId="{39992957-2019-4A88-B75B-0EED34FF3E83}" type="presParOf" srcId="{5A13CE8D-ECCA-4908-A803-D729C25F51AD}" destId="{1CDB3AAA-31C2-47EF-AFAE-3122F2617D7C}" srcOrd="10" destOrd="0" presId="urn:microsoft.com/office/officeart/2011/layout/HexagonRadial"/>
    <dgm:cxn modelId="{B9C8C326-8BC4-4ABD-98E3-409D072B4B97}" type="presParOf" srcId="{5A13CE8D-ECCA-4908-A803-D729C25F51AD}" destId="{0E7032ED-6646-4606-90FB-87CDEBB5CF29}" srcOrd="11" destOrd="0" presId="urn:microsoft.com/office/officeart/2011/layout/HexagonRadial"/>
    <dgm:cxn modelId="{16954E6F-7422-44F9-AA05-F6C735185DBA}" type="presParOf" srcId="{0E7032ED-6646-4606-90FB-87CDEBB5CF29}" destId="{ADA61CC8-6BF9-4298-B4EF-4884E4A012F6}" srcOrd="0" destOrd="0" presId="urn:microsoft.com/office/officeart/2011/layout/HexagonRadial"/>
    <dgm:cxn modelId="{2141A18A-6445-45AD-A61E-D23955255799}" type="presParOf" srcId="{5A13CE8D-ECCA-4908-A803-D729C25F51AD}" destId="{8F6F2D93-FB56-409E-A7DC-DDC964FDB8C8}"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9FE9CA-F095-463F-91DD-F1DBE8FD5104}"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98300F9C-826A-43BA-90FB-640BA234E68D}">
      <dgm:prSet phldrT="[Text]" custT="1"/>
      <dgm:spPr>
        <a:pattFill prst="smGrid">
          <a:fgClr>
            <a:schemeClr val="accent1">
              <a:shade val="80000"/>
              <a:hueOff val="0"/>
              <a:satOff val="0"/>
              <a:lumOff val="0"/>
            </a:schemeClr>
          </a:fgClr>
          <a:bgClr>
            <a:schemeClr val="bg1"/>
          </a:bgClr>
        </a:pattFill>
      </dgm:spPr>
      <dgm:t>
        <a:bodyPr/>
        <a:lstStyle/>
        <a:p>
          <a:r>
            <a:rPr lang="en-US" sz="4000" dirty="0" smtClean="0">
              <a:solidFill>
                <a:schemeClr val="tx2"/>
              </a:solidFill>
            </a:rPr>
            <a:t>Blueprint for the GIFMIS system</a:t>
          </a:r>
        </a:p>
      </dgm:t>
    </dgm:pt>
    <dgm:pt modelId="{ADCA4CD2-B8EF-4B2F-8328-A332E859847C}" type="parTrans" cxnId="{7F479AFB-74C3-481D-B511-9C54F26D78A1}">
      <dgm:prSet/>
      <dgm:spPr/>
      <dgm:t>
        <a:bodyPr/>
        <a:lstStyle/>
        <a:p>
          <a:endParaRPr lang="en-US"/>
        </a:p>
      </dgm:t>
    </dgm:pt>
    <dgm:pt modelId="{B0C9BC2E-EB38-4B26-94A6-89905FCDA8CC}" type="sibTrans" cxnId="{7F479AFB-74C3-481D-B511-9C54F26D78A1}">
      <dgm:prSet/>
      <dgm:spPr/>
      <dgm:t>
        <a:bodyPr/>
        <a:lstStyle/>
        <a:p>
          <a:endParaRPr lang="en-US"/>
        </a:p>
      </dgm:t>
    </dgm:pt>
    <dgm:pt modelId="{F635FCED-B107-405D-ACCA-B4C47D14A5C2}">
      <dgm:prSet phldrT="[Text]"/>
      <dgm:spPr/>
      <dgm:t>
        <a:bodyPr/>
        <a:lstStyle/>
        <a:p>
          <a:r>
            <a:rPr lang="en-US" dirty="0" smtClean="0"/>
            <a:t>Business Process to be supported (SCOPE)</a:t>
          </a:r>
          <a:endParaRPr lang="en-US" dirty="0"/>
        </a:p>
      </dgm:t>
    </dgm:pt>
    <dgm:pt modelId="{04442B76-93B0-4305-A039-E56392262AEA}" type="parTrans" cxnId="{72771BEF-D6B1-4EF5-A067-7424C2A72691}">
      <dgm:prSet/>
      <dgm:spPr/>
      <dgm:t>
        <a:bodyPr/>
        <a:lstStyle/>
        <a:p>
          <a:endParaRPr lang="en-US"/>
        </a:p>
      </dgm:t>
    </dgm:pt>
    <dgm:pt modelId="{B20827E1-EDC2-4A2E-ABB9-169BF666D638}" type="sibTrans" cxnId="{72771BEF-D6B1-4EF5-A067-7424C2A72691}">
      <dgm:prSet/>
      <dgm:spPr/>
      <dgm:t>
        <a:bodyPr/>
        <a:lstStyle/>
        <a:p>
          <a:endParaRPr lang="en-US"/>
        </a:p>
      </dgm:t>
    </dgm:pt>
    <dgm:pt modelId="{7DDA7795-3BD3-44C9-97E4-50BEFCCF6CD5}">
      <dgm:prSet phldrT="[Text]"/>
      <dgm:spPr/>
      <dgm:t>
        <a:bodyPr/>
        <a:lstStyle/>
        <a:p>
          <a:r>
            <a:rPr lang="en-US" dirty="0" smtClean="0"/>
            <a:t>Public Sector Units to be covered (COVERAGE)</a:t>
          </a:r>
          <a:endParaRPr lang="en-US" dirty="0"/>
        </a:p>
      </dgm:t>
    </dgm:pt>
    <dgm:pt modelId="{58262E89-75D0-49F7-BADF-D76E5AEBBCC1}" type="parTrans" cxnId="{600A8EEB-7468-4DE3-AFD9-04E58B14903F}">
      <dgm:prSet/>
      <dgm:spPr/>
      <dgm:t>
        <a:bodyPr/>
        <a:lstStyle/>
        <a:p>
          <a:endParaRPr lang="en-US"/>
        </a:p>
      </dgm:t>
    </dgm:pt>
    <dgm:pt modelId="{13D73BB4-0551-4742-A0A9-79645F8776D4}" type="sibTrans" cxnId="{600A8EEB-7468-4DE3-AFD9-04E58B14903F}">
      <dgm:prSet/>
      <dgm:spPr/>
      <dgm:t>
        <a:bodyPr/>
        <a:lstStyle/>
        <a:p>
          <a:endParaRPr lang="en-US"/>
        </a:p>
      </dgm:t>
    </dgm:pt>
    <dgm:pt modelId="{3E4FE461-29F5-4269-A4F8-058AC90120F4}">
      <dgm:prSet phldrT="[Text]"/>
      <dgm:spPr/>
      <dgm:t>
        <a:bodyPr/>
        <a:lstStyle/>
        <a:p>
          <a:r>
            <a:rPr lang="en-US" dirty="0" smtClean="0"/>
            <a:t>Nature and extent of support (FUNCTIONALITY)</a:t>
          </a:r>
          <a:endParaRPr lang="en-US" dirty="0"/>
        </a:p>
      </dgm:t>
    </dgm:pt>
    <dgm:pt modelId="{7BF7D047-CDC1-4651-84B7-7C845F49B025}" type="parTrans" cxnId="{B8596BE2-E785-4F5C-80D0-FE9E54E46972}">
      <dgm:prSet/>
      <dgm:spPr/>
      <dgm:t>
        <a:bodyPr/>
        <a:lstStyle/>
        <a:p>
          <a:endParaRPr lang="en-US"/>
        </a:p>
      </dgm:t>
    </dgm:pt>
    <dgm:pt modelId="{7C308508-9F35-455A-ACC4-F550BF36A427}" type="sibTrans" cxnId="{B8596BE2-E785-4F5C-80D0-FE9E54E46972}">
      <dgm:prSet/>
      <dgm:spPr/>
      <dgm:t>
        <a:bodyPr/>
        <a:lstStyle/>
        <a:p>
          <a:endParaRPr lang="en-US"/>
        </a:p>
      </dgm:t>
    </dgm:pt>
    <dgm:pt modelId="{11DD768B-34F4-47E6-8F38-F90CCD98F24C}" type="pres">
      <dgm:prSet presAssocID="{DB9FE9CA-F095-463F-91DD-F1DBE8FD5104}" presName="composite" presStyleCnt="0">
        <dgm:presLayoutVars>
          <dgm:chMax val="1"/>
          <dgm:dir/>
          <dgm:resizeHandles val="exact"/>
        </dgm:presLayoutVars>
      </dgm:prSet>
      <dgm:spPr/>
      <dgm:t>
        <a:bodyPr/>
        <a:lstStyle/>
        <a:p>
          <a:endParaRPr lang="en-US"/>
        </a:p>
      </dgm:t>
    </dgm:pt>
    <dgm:pt modelId="{3DC692B5-D7AF-4CFA-8F70-3D0E76307AE7}" type="pres">
      <dgm:prSet presAssocID="{98300F9C-826A-43BA-90FB-640BA234E68D}" presName="roof" presStyleLbl="dkBgShp" presStyleIdx="0" presStyleCnt="2"/>
      <dgm:spPr/>
      <dgm:t>
        <a:bodyPr/>
        <a:lstStyle/>
        <a:p>
          <a:endParaRPr lang="en-US"/>
        </a:p>
      </dgm:t>
    </dgm:pt>
    <dgm:pt modelId="{A685404C-92E5-4998-8034-468FE18A4787}" type="pres">
      <dgm:prSet presAssocID="{98300F9C-826A-43BA-90FB-640BA234E68D}" presName="pillars" presStyleCnt="0"/>
      <dgm:spPr/>
    </dgm:pt>
    <dgm:pt modelId="{98D4B271-93A3-4501-B599-0D58AA372895}" type="pres">
      <dgm:prSet presAssocID="{98300F9C-826A-43BA-90FB-640BA234E68D}" presName="pillar1" presStyleLbl="node1" presStyleIdx="0" presStyleCnt="3">
        <dgm:presLayoutVars>
          <dgm:bulletEnabled val="1"/>
        </dgm:presLayoutVars>
      </dgm:prSet>
      <dgm:spPr/>
      <dgm:t>
        <a:bodyPr/>
        <a:lstStyle/>
        <a:p>
          <a:endParaRPr lang="en-US"/>
        </a:p>
      </dgm:t>
    </dgm:pt>
    <dgm:pt modelId="{C6C8B8FE-93ED-43C9-9297-CB17B7105621}" type="pres">
      <dgm:prSet presAssocID="{7DDA7795-3BD3-44C9-97E4-50BEFCCF6CD5}" presName="pillarX" presStyleLbl="node1" presStyleIdx="1" presStyleCnt="3">
        <dgm:presLayoutVars>
          <dgm:bulletEnabled val="1"/>
        </dgm:presLayoutVars>
      </dgm:prSet>
      <dgm:spPr/>
      <dgm:t>
        <a:bodyPr/>
        <a:lstStyle/>
        <a:p>
          <a:endParaRPr lang="en-US"/>
        </a:p>
      </dgm:t>
    </dgm:pt>
    <dgm:pt modelId="{99D646FB-C8A7-4873-B051-82A2433AEEDE}" type="pres">
      <dgm:prSet presAssocID="{3E4FE461-29F5-4269-A4F8-058AC90120F4}" presName="pillarX" presStyleLbl="node1" presStyleIdx="2" presStyleCnt="3">
        <dgm:presLayoutVars>
          <dgm:bulletEnabled val="1"/>
        </dgm:presLayoutVars>
      </dgm:prSet>
      <dgm:spPr/>
      <dgm:t>
        <a:bodyPr/>
        <a:lstStyle/>
        <a:p>
          <a:endParaRPr lang="en-US"/>
        </a:p>
      </dgm:t>
    </dgm:pt>
    <dgm:pt modelId="{D136A2C6-A79A-4A02-9A32-7012F3A02B55}" type="pres">
      <dgm:prSet presAssocID="{98300F9C-826A-43BA-90FB-640BA234E68D}" presName="base" presStyleLbl="dkBgShp" presStyleIdx="1" presStyleCnt="2"/>
      <dgm:spPr/>
    </dgm:pt>
  </dgm:ptLst>
  <dgm:cxnLst>
    <dgm:cxn modelId="{9FBC888E-5660-4775-815F-A7F0AC4428F5}" type="presOf" srcId="{F635FCED-B107-405D-ACCA-B4C47D14A5C2}" destId="{98D4B271-93A3-4501-B599-0D58AA372895}" srcOrd="0" destOrd="0" presId="urn:microsoft.com/office/officeart/2005/8/layout/hList3"/>
    <dgm:cxn modelId="{ACF6F9BE-D5AC-4C57-8153-4E37DB4EDD01}" type="presOf" srcId="{DB9FE9CA-F095-463F-91DD-F1DBE8FD5104}" destId="{11DD768B-34F4-47E6-8F38-F90CCD98F24C}" srcOrd="0" destOrd="0" presId="urn:microsoft.com/office/officeart/2005/8/layout/hList3"/>
    <dgm:cxn modelId="{600A8EEB-7468-4DE3-AFD9-04E58B14903F}" srcId="{98300F9C-826A-43BA-90FB-640BA234E68D}" destId="{7DDA7795-3BD3-44C9-97E4-50BEFCCF6CD5}" srcOrd="1" destOrd="0" parTransId="{58262E89-75D0-49F7-BADF-D76E5AEBBCC1}" sibTransId="{13D73BB4-0551-4742-A0A9-79645F8776D4}"/>
    <dgm:cxn modelId="{51C72E04-030B-49BF-B5E2-73864468FD37}" type="presOf" srcId="{7DDA7795-3BD3-44C9-97E4-50BEFCCF6CD5}" destId="{C6C8B8FE-93ED-43C9-9297-CB17B7105621}" srcOrd="0" destOrd="0" presId="urn:microsoft.com/office/officeart/2005/8/layout/hList3"/>
    <dgm:cxn modelId="{5340F397-CAB3-41F3-95CF-4FDE90524381}" type="presOf" srcId="{3E4FE461-29F5-4269-A4F8-058AC90120F4}" destId="{99D646FB-C8A7-4873-B051-82A2433AEEDE}" srcOrd="0" destOrd="0" presId="urn:microsoft.com/office/officeart/2005/8/layout/hList3"/>
    <dgm:cxn modelId="{72771BEF-D6B1-4EF5-A067-7424C2A72691}" srcId="{98300F9C-826A-43BA-90FB-640BA234E68D}" destId="{F635FCED-B107-405D-ACCA-B4C47D14A5C2}" srcOrd="0" destOrd="0" parTransId="{04442B76-93B0-4305-A039-E56392262AEA}" sibTransId="{B20827E1-EDC2-4A2E-ABB9-169BF666D638}"/>
    <dgm:cxn modelId="{7F479AFB-74C3-481D-B511-9C54F26D78A1}" srcId="{DB9FE9CA-F095-463F-91DD-F1DBE8FD5104}" destId="{98300F9C-826A-43BA-90FB-640BA234E68D}" srcOrd="0" destOrd="0" parTransId="{ADCA4CD2-B8EF-4B2F-8328-A332E859847C}" sibTransId="{B0C9BC2E-EB38-4B26-94A6-89905FCDA8CC}"/>
    <dgm:cxn modelId="{B8596BE2-E785-4F5C-80D0-FE9E54E46972}" srcId="{98300F9C-826A-43BA-90FB-640BA234E68D}" destId="{3E4FE461-29F5-4269-A4F8-058AC90120F4}" srcOrd="2" destOrd="0" parTransId="{7BF7D047-CDC1-4651-84B7-7C845F49B025}" sibTransId="{7C308508-9F35-455A-ACC4-F550BF36A427}"/>
    <dgm:cxn modelId="{55313EA8-138B-4D35-BDCC-D1208738809F}" type="presOf" srcId="{98300F9C-826A-43BA-90FB-640BA234E68D}" destId="{3DC692B5-D7AF-4CFA-8F70-3D0E76307AE7}" srcOrd="0" destOrd="0" presId="urn:microsoft.com/office/officeart/2005/8/layout/hList3"/>
    <dgm:cxn modelId="{250A82A2-5620-4025-A2F2-5916639CCDFB}" type="presParOf" srcId="{11DD768B-34F4-47E6-8F38-F90CCD98F24C}" destId="{3DC692B5-D7AF-4CFA-8F70-3D0E76307AE7}" srcOrd="0" destOrd="0" presId="urn:microsoft.com/office/officeart/2005/8/layout/hList3"/>
    <dgm:cxn modelId="{41588273-4685-442B-8128-3B3A99B73417}" type="presParOf" srcId="{11DD768B-34F4-47E6-8F38-F90CCD98F24C}" destId="{A685404C-92E5-4998-8034-468FE18A4787}" srcOrd="1" destOrd="0" presId="urn:microsoft.com/office/officeart/2005/8/layout/hList3"/>
    <dgm:cxn modelId="{E57DF0A4-1023-4811-A361-C6B29DDB65D4}" type="presParOf" srcId="{A685404C-92E5-4998-8034-468FE18A4787}" destId="{98D4B271-93A3-4501-B599-0D58AA372895}" srcOrd="0" destOrd="0" presId="urn:microsoft.com/office/officeart/2005/8/layout/hList3"/>
    <dgm:cxn modelId="{50286E29-2C0C-46B1-86F8-2825DFDEA318}" type="presParOf" srcId="{A685404C-92E5-4998-8034-468FE18A4787}" destId="{C6C8B8FE-93ED-43C9-9297-CB17B7105621}" srcOrd="1" destOrd="0" presId="urn:microsoft.com/office/officeart/2005/8/layout/hList3"/>
    <dgm:cxn modelId="{C976A616-839C-4C4D-9A51-762AA312E53C}" type="presParOf" srcId="{A685404C-92E5-4998-8034-468FE18A4787}" destId="{99D646FB-C8A7-4873-B051-82A2433AEEDE}" srcOrd="2" destOrd="0" presId="urn:microsoft.com/office/officeart/2005/8/layout/hList3"/>
    <dgm:cxn modelId="{91327DFB-AD9E-4011-8EFC-2C825222F3D9}" type="presParOf" srcId="{11DD768B-34F4-47E6-8F38-F90CCD98F24C}" destId="{D136A2C6-A79A-4A02-9A32-7012F3A02B55}" srcOrd="2" destOrd="0" presId="urn:microsoft.com/office/officeart/2005/8/layout/h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B72CA3-7067-4993-A3CF-7BCF6E0A7A83}" type="doc">
      <dgm:prSet loTypeId="urn:microsoft.com/office/officeart/2005/8/layout/hProcess11" loCatId="process" qsTypeId="urn:microsoft.com/office/officeart/2005/8/quickstyle/simple1" qsCatId="simple" csTypeId="urn:microsoft.com/office/officeart/2005/8/colors/accent1_2" csCatId="accent1" phldr="1"/>
      <dgm:spPr/>
    </dgm:pt>
    <dgm:pt modelId="{52CB13B3-46EC-4F5E-9112-0864EB4CE991}">
      <dgm:prSet phldrT="[Text]" custT="1"/>
      <dgm:spPr/>
      <dgm:t>
        <a:bodyPr/>
        <a:lstStyle/>
        <a:p>
          <a:r>
            <a:rPr lang="en-US" sz="1600" dirty="0" smtClean="0"/>
            <a:t>Functional &amp; technical specifications (Apr2013)</a:t>
          </a:r>
          <a:endParaRPr lang="en-US" sz="1600" dirty="0"/>
        </a:p>
      </dgm:t>
    </dgm:pt>
    <dgm:pt modelId="{AAAD830B-7367-45BF-A4F2-35172B067AF6}" type="parTrans" cxnId="{3C628E6E-C5AE-4269-B90C-600E8F90A69B}">
      <dgm:prSet/>
      <dgm:spPr/>
      <dgm:t>
        <a:bodyPr/>
        <a:lstStyle/>
        <a:p>
          <a:endParaRPr lang="en-US" sz="2400"/>
        </a:p>
      </dgm:t>
    </dgm:pt>
    <dgm:pt modelId="{018EDD0F-D016-467C-B28C-0F9FA10ED01A}" type="sibTrans" cxnId="{3C628E6E-C5AE-4269-B90C-600E8F90A69B}">
      <dgm:prSet/>
      <dgm:spPr/>
      <dgm:t>
        <a:bodyPr/>
        <a:lstStyle/>
        <a:p>
          <a:endParaRPr lang="en-US" sz="2400"/>
        </a:p>
      </dgm:t>
    </dgm:pt>
    <dgm:pt modelId="{16C8A8A6-8F13-40B2-964D-3446566DB59E}">
      <dgm:prSet phldrT="[Text]" custT="1"/>
      <dgm:spPr/>
      <dgm:t>
        <a:bodyPr/>
        <a:lstStyle/>
        <a:p>
          <a:r>
            <a:rPr lang="en-US" sz="1600" dirty="0" smtClean="0"/>
            <a:t>Bidding &amp; Selection (Jul2013)</a:t>
          </a:r>
          <a:endParaRPr lang="en-US" sz="1600" dirty="0"/>
        </a:p>
      </dgm:t>
    </dgm:pt>
    <dgm:pt modelId="{DDCFFE26-7219-4CA9-8216-44C7AF18E63F}" type="parTrans" cxnId="{B6FFA845-3A6A-49C5-80E0-2E601C86A77F}">
      <dgm:prSet/>
      <dgm:spPr/>
      <dgm:t>
        <a:bodyPr/>
        <a:lstStyle/>
        <a:p>
          <a:endParaRPr lang="en-US" sz="2400"/>
        </a:p>
      </dgm:t>
    </dgm:pt>
    <dgm:pt modelId="{514E4E81-1CD7-4E83-8DFB-611D51F76312}" type="sibTrans" cxnId="{B6FFA845-3A6A-49C5-80E0-2E601C86A77F}">
      <dgm:prSet/>
      <dgm:spPr/>
      <dgm:t>
        <a:bodyPr/>
        <a:lstStyle/>
        <a:p>
          <a:endParaRPr lang="en-US" sz="2400"/>
        </a:p>
      </dgm:t>
    </dgm:pt>
    <dgm:pt modelId="{84ECF5C1-2940-4DC0-AA0A-35CC9B26BDD3}">
      <dgm:prSet phldrT="[Text]" custT="1"/>
      <dgm:spPr/>
      <dgm:t>
        <a:bodyPr/>
        <a:lstStyle/>
        <a:p>
          <a:r>
            <a:rPr lang="en-US" sz="1600" dirty="0" smtClean="0"/>
            <a:t>Business process review (Aug2014)</a:t>
          </a:r>
          <a:endParaRPr lang="en-US" sz="1600" dirty="0"/>
        </a:p>
      </dgm:t>
    </dgm:pt>
    <dgm:pt modelId="{1E7488C3-6D62-4C57-8F09-EED39A188DEB}" type="parTrans" cxnId="{2986C213-50F0-4092-95B5-EAF72B40326A}">
      <dgm:prSet/>
      <dgm:spPr/>
      <dgm:t>
        <a:bodyPr/>
        <a:lstStyle/>
        <a:p>
          <a:endParaRPr lang="en-US" sz="2400"/>
        </a:p>
      </dgm:t>
    </dgm:pt>
    <dgm:pt modelId="{04517E0F-A7A7-4762-B42F-5CB3068FBB8F}" type="sibTrans" cxnId="{2986C213-50F0-4092-95B5-EAF72B40326A}">
      <dgm:prSet/>
      <dgm:spPr/>
      <dgm:t>
        <a:bodyPr/>
        <a:lstStyle/>
        <a:p>
          <a:endParaRPr lang="en-US" sz="2400"/>
        </a:p>
      </dgm:t>
    </dgm:pt>
    <dgm:pt modelId="{F7FB63A1-DD87-4B39-9C7C-A1F13F9479CE}">
      <dgm:prSet phldrT="[Text]" custT="1"/>
      <dgm:spPr/>
      <dgm:t>
        <a:bodyPr/>
        <a:lstStyle/>
        <a:p>
          <a:r>
            <a:rPr lang="en-US" sz="1400" dirty="0" smtClean="0"/>
            <a:t>System devt configuration &amp; customization &amp; testing (Apr2015)</a:t>
          </a:r>
          <a:endParaRPr lang="en-US" sz="1400" dirty="0"/>
        </a:p>
      </dgm:t>
    </dgm:pt>
    <dgm:pt modelId="{9C04C989-DB5D-451B-BCD7-75A2669A8D11}" type="parTrans" cxnId="{6175A292-EE14-4EAA-BF7A-2E3FACC74A95}">
      <dgm:prSet/>
      <dgm:spPr/>
      <dgm:t>
        <a:bodyPr/>
        <a:lstStyle/>
        <a:p>
          <a:endParaRPr lang="en-US" sz="2400"/>
        </a:p>
      </dgm:t>
    </dgm:pt>
    <dgm:pt modelId="{433CACD2-BA81-4F7C-925B-F454E71DAAB7}" type="sibTrans" cxnId="{6175A292-EE14-4EAA-BF7A-2E3FACC74A95}">
      <dgm:prSet/>
      <dgm:spPr/>
      <dgm:t>
        <a:bodyPr/>
        <a:lstStyle/>
        <a:p>
          <a:endParaRPr lang="en-US" sz="2400"/>
        </a:p>
      </dgm:t>
    </dgm:pt>
    <dgm:pt modelId="{56A84279-74C9-4213-A0EA-37815EEAF8DC}">
      <dgm:prSet phldrT="[Text]" custT="1"/>
      <dgm:spPr/>
      <dgm:t>
        <a:bodyPr/>
        <a:lstStyle/>
        <a:p>
          <a:r>
            <a:rPr lang="en-US" sz="1600" dirty="0" smtClean="0"/>
            <a:t>User training (Sep2015)</a:t>
          </a:r>
          <a:endParaRPr lang="en-US" sz="1600" dirty="0"/>
        </a:p>
      </dgm:t>
    </dgm:pt>
    <dgm:pt modelId="{80DDCD4E-EA66-4635-8131-BF404E295264}" type="parTrans" cxnId="{3E774197-84B7-4C18-B99E-2123EC97C956}">
      <dgm:prSet/>
      <dgm:spPr/>
      <dgm:t>
        <a:bodyPr/>
        <a:lstStyle/>
        <a:p>
          <a:endParaRPr lang="en-US" sz="2400"/>
        </a:p>
      </dgm:t>
    </dgm:pt>
    <dgm:pt modelId="{B97CF76A-5DC8-439D-9514-A85ED6FE8E31}" type="sibTrans" cxnId="{3E774197-84B7-4C18-B99E-2123EC97C956}">
      <dgm:prSet/>
      <dgm:spPr/>
      <dgm:t>
        <a:bodyPr/>
        <a:lstStyle/>
        <a:p>
          <a:endParaRPr lang="en-US" sz="2400"/>
        </a:p>
      </dgm:t>
    </dgm:pt>
    <dgm:pt modelId="{7F8DE3BB-C05A-47BA-B45C-4ED76F7FC986}">
      <dgm:prSet phldrT="[Text]" custT="1"/>
      <dgm:spPr/>
      <dgm:t>
        <a:bodyPr/>
        <a:lstStyle/>
        <a:p>
          <a:r>
            <a:rPr lang="en-US" sz="1600" dirty="0" smtClean="0"/>
            <a:t>Phase 1 Go Live for Pilot (Oct2015)</a:t>
          </a:r>
          <a:endParaRPr lang="en-US" sz="1600" dirty="0"/>
        </a:p>
      </dgm:t>
    </dgm:pt>
    <dgm:pt modelId="{FBC64DBE-3BA6-4A1D-BCFD-6F73F7D56D7D}" type="parTrans" cxnId="{BF60437E-EACE-4231-B672-73034A19B9B5}">
      <dgm:prSet/>
      <dgm:spPr/>
      <dgm:t>
        <a:bodyPr/>
        <a:lstStyle/>
        <a:p>
          <a:endParaRPr lang="en-US" sz="2400"/>
        </a:p>
      </dgm:t>
    </dgm:pt>
    <dgm:pt modelId="{2C1D3B64-313E-42AF-B445-0EAADE83C27E}" type="sibTrans" cxnId="{BF60437E-EACE-4231-B672-73034A19B9B5}">
      <dgm:prSet/>
      <dgm:spPr/>
      <dgm:t>
        <a:bodyPr/>
        <a:lstStyle/>
        <a:p>
          <a:endParaRPr lang="en-US" sz="2400"/>
        </a:p>
      </dgm:t>
    </dgm:pt>
    <dgm:pt modelId="{C08704EC-B840-4E02-B599-4CE30E58247B}" type="pres">
      <dgm:prSet presAssocID="{83B72CA3-7067-4993-A3CF-7BCF6E0A7A83}" presName="Name0" presStyleCnt="0">
        <dgm:presLayoutVars>
          <dgm:dir/>
          <dgm:resizeHandles val="exact"/>
        </dgm:presLayoutVars>
      </dgm:prSet>
      <dgm:spPr/>
    </dgm:pt>
    <dgm:pt modelId="{CB5C5D8F-2C88-4E0F-BB7E-994E62EA7F88}" type="pres">
      <dgm:prSet presAssocID="{83B72CA3-7067-4993-A3CF-7BCF6E0A7A83}" presName="arrow" presStyleLbl="bgShp" presStyleIdx="0" presStyleCnt="1"/>
      <dgm:spPr/>
    </dgm:pt>
    <dgm:pt modelId="{C325F826-399E-4D56-8437-09D3E1950F90}" type="pres">
      <dgm:prSet presAssocID="{83B72CA3-7067-4993-A3CF-7BCF6E0A7A83}" presName="points" presStyleCnt="0"/>
      <dgm:spPr/>
    </dgm:pt>
    <dgm:pt modelId="{2FB04DE0-2816-4BBB-9107-98D13D239782}" type="pres">
      <dgm:prSet presAssocID="{52CB13B3-46EC-4F5E-9112-0864EB4CE991}" presName="compositeA" presStyleCnt="0"/>
      <dgm:spPr/>
    </dgm:pt>
    <dgm:pt modelId="{470F6807-5F22-460D-9E6D-08D1535AD6BC}" type="pres">
      <dgm:prSet presAssocID="{52CB13B3-46EC-4F5E-9112-0864EB4CE991}" presName="textA" presStyleLbl="revTx" presStyleIdx="0" presStyleCnt="6">
        <dgm:presLayoutVars>
          <dgm:bulletEnabled val="1"/>
        </dgm:presLayoutVars>
      </dgm:prSet>
      <dgm:spPr/>
      <dgm:t>
        <a:bodyPr/>
        <a:lstStyle/>
        <a:p>
          <a:endParaRPr lang="en-US"/>
        </a:p>
      </dgm:t>
    </dgm:pt>
    <dgm:pt modelId="{F382107D-1DB3-4662-83F6-2B8772C2A6B1}" type="pres">
      <dgm:prSet presAssocID="{52CB13B3-46EC-4F5E-9112-0864EB4CE991}" presName="circleA" presStyleLbl="node1" presStyleIdx="0" presStyleCnt="6"/>
      <dgm:spPr/>
    </dgm:pt>
    <dgm:pt modelId="{F52B3358-DD70-414D-8E4F-9E9219DD8BB4}" type="pres">
      <dgm:prSet presAssocID="{52CB13B3-46EC-4F5E-9112-0864EB4CE991}" presName="spaceA" presStyleCnt="0"/>
      <dgm:spPr/>
    </dgm:pt>
    <dgm:pt modelId="{510CFE8C-1FE3-4278-B9B9-816B05FF2982}" type="pres">
      <dgm:prSet presAssocID="{018EDD0F-D016-467C-B28C-0F9FA10ED01A}" presName="space" presStyleCnt="0"/>
      <dgm:spPr/>
    </dgm:pt>
    <dgm:pt modelId="{B31EC7AB-C792-4D54-8A8A-6878DA27531E}" type="pres">
      <dgm:prSet presAssocID="{16C8A8A6-8F13-40B2-964D-3446566DB59E}" presName="compositeB" presStyleCnt="0"/>
      <dgm:spPr/>
    </dgm:pt>
    <dgm:pt modelId="{BB3ADA71-E7C5-4CD2-98AA-D1C63549E9BD}" type="pres">
      <dgm:prSet presAssocID="{16C8A8A6-8F13-40B2-964D-3446566DB59E}" presName="textB" presStyleLbl="revTx" presStyleIdx="1" presStyleCnt="6">
        <dgm:presLayoutVars>
          <dgm:bulletEnabled val="1"/>
        </dgm:presLayoutVars>
      </dgm:prSet>
      <dgm:spPr/>
      <dgm:t>
        <a:bodyPr/>
        <a:lstStyle/>
        <a:p>
          <a:endParaRPr lang="en-US"/>
        </a:p>
      </dgm:t>
    </dgm:pt>
    <dgm:pt modelId="{056A4601-28F2-4986-93D7-4F6959FFA865}" type="pres">
      <dgm:prSet presAssocID="{16C8A8A6-8F13-40B2-964D-3446566DB59E}" presName="circleB" presStyleLbl="node1" presStyleIdx="1" presStyleCnt="6"/>
      <dgm:spPr>
        <a:solidFill>
          <a:srgbClr val="92D050"/>
        </a:solidFill>
      </dgm:spPr>
    </dgm:pt>
    <dgm:pt modelId="{58919CE2-886E-44E5-B943-002AC6C4BA8B}" type="pres">
      <dgm:prSet presAssocID="{16C8A8A6-8F13-40B2-964D-3446566DB59E}" presName="spaceB" presStyleCnt="0"/>
      <dgm:spPr/>
    </dgm:pt>
    <dgm:pt modelId="{2C72640B-D1FA-4A07-B386-D48718173AD6}" type="pres">
      <dgm:prSet presAssocID="{514E4E81-1CD7-4E83-8DFB-611D51F76312}" presName="space" presStyleCnt="0"/>
      <dgm:spPr/>
    </dgm:pt>
    <dgm:pt modelId="{FCD8B6F8-B4D8-44B6-BDF2-724E632EAF0C}" type="pres">
      <dgm:prSet presAssocID="{84ECF5C1-2940-4DC0-AA0A-35CC9B26BDD3}" presName="compositeA" presStyleCnt="0"/>
      <dgm:spPr/>
    </dgm:pt>
    <dgm:pt modelId="{BD824586-600D-4F8D-B961-1542D8D79B99}" type="pres">
      <dgm:prSet presAssocID="{84ECF5C1-2940-4DC0-AA0A-35CC9B26BDD3}" presName="textA" presStyleLbl="revTx" presStyleIdx="2" presStyleCnt="6">
        <dgm:presLayoutVars>
          <dgm:bulletEnabled val="1"/>
        </dgm:presLayoutVars>
      </dgm:prSet>
      <dgm:spPr/>
      <dgm:t>
        <a:bodyPr/>
        <a:lstStyle/>
        <a:p>
          <a:endParaRPr lang="en-US"/>
        </a:p>
      </dgm:t>
    </dgm:pt>
    <dgm:pt modelId="{52EEE700-5115-4364-BC39-5645607D6975}" type="pres">
      <dgm:prSet presAssocID="{84ECF5C1-2940-4DC0-AA0A-35CC9B26BDD3}" presName="circleA" presStyleLbl="node1" presStyleIdx="2" presStyleCnt="6"/>
      <dgm:spPr/>
    </dgm:pt>
    <dgm:pt modelId="{2A2D063A-B773-4463-BBE2-C7649BA8B4F1}" type="pres">
      <dgm:prSet presAssocID="{84ECF5C1-2940-4DC0-AA0A-35CC9B26BDD3}" presName="spaceA" presStyleCnt="0"/>
      <dgm:spPr/>
    </dgm:pt>
    <dgm:pt modelId="{98CA3048-EF10-4A08-A026-4B5CC394920C}" type="pres">
      <dgm:prSet presAssocID="{04517E0F-A7A7-4762-B42F-5CB3068FBB8F}" presName="space" presStyleCnt="0"/>
      <dgm:spPr/>
    </dgm:pt>
    <dgm:pt modelId="{502481C5-E8AE-4116-BAE6-B470DC291DBB}" type="pres">
      <dgm:prSet presAssocID="{F7FB63A1-DD87-4B39-9C7C-A1F13F9479CE}" presName="compositeB" presStyleCnt="0"/>
      <dgm:spPr/>
    </dgm:pt>
    <dgm:pt modelId="{72013DE3-AA0D-4F09-9A30-5F10868043F0}" type="pres">
      <dgm:prSet presAssocID="{F7FB63A1-DD87-4B39-9C7C-A1F13F9479CE}" presName="textB" presStyleLbl="revTx" presStyleIdx="3" presStyleCnt="6" custScaleX="140325" custLinFactNeighborY="2543">
        <dgm:presLayoutVars>
          <dgm:bulletEnabled val="1"/>
        </dgm:presLayoutVars>
      </dgm:prSet>
      <dgm:spPr/>
      <dgm:t>
        <a:bodyPr/>
        <a:lstStyle/>
        <a:p>
          <a:endParaRPr lang="en-US"/>
        </a:p>
      </dgm:t>
    </dgm:pt>
    <dgm:pt modelId="{5191293A-F173-4694-9401-FD09B8CD389F}" type="pres">
      <dgm:prSet presAssocID="{F7FB63A1-DD87-4B39-9C7C-A1F13F9479CE}" presName="circleB" presStyleLbl="node1" presStyleIdx="3" presStyleCnt="6"/>
      <dgm:spPr>
        <a:solidFill>
          <a:srgbClr val="92D050"/>
        </a:solidFill>
      </dgm:spPr>
    </dgm:pt>
    <dgm:pt modelId="{8968F246-7D2A-459C-9D79-1E8C21867614}" type="pres">
      <dgm:prSet presAssocID="{F7FB63A1-DD87-4B39-9C7C-A1F13F9479CE}" presName="spaceB" presStyleCnt="0"/>
      <dgm:spPr/>
    </dgm:pt>
    <dgm:pt modelId="{9BBD0D38-9B2A-4580-86E5-063A1DD09F09}" type="pres">
      <dgm:prSet presAssocID="{433CACD2-BA81-4F7C-925B-F454E71DAAB7}" presName="space" presStyleCnt="0"/>
      <dgm:spPr/>
    </dgm:pt>
    <dgm:pt modelId="{63039CF2-CDBB-45F9-8F7E-7CBF1EC41D12}" type="pres">
      <dgm:prSet presAssocID="{56A84279-74C9-4213-A0EA-37815EEAF8DC}" presName="compositeA" presStyleCnt="0"/>
      <dgm:spPr/>
    </dgm:pt>
    <dgm:pt modelId="{D80E872E-6B0C-4702-98DF-D1FFD951DBF6}" type="pres">
      <dgm:prSet presAssocID="{56A84279-74C9-4213-A0EA-37815EEAF8DC}" presName="textA" presStyleLbl="revTx" presStyleIdx="4" presStyleCnt="6">
        <dgm:presLayoutVars>
          <dgm:bulletEnabled val="1"/>
        </dgm:presLayoutVars>
      </dgm:prSet>
      <dgm:spPr/>
      <dgm:t>
        <a:bodyPr/>
        <a:lstStyle/>
        <a:p>
          <a:endParaRPr lang="en-US"/>
        </a:p>
      </dgm:t>
    </dgm:pt>
    <dgm:pt modelId="{A944AC0B-6165-4329-9BEA-B752E316EE70}" type="pres">
      <dgm:prSet presAssocID="{56A84279-74C9-4213-A0EA-37815EEAF8DC}" presName="circleA" presStyleLbl="node1" presStyleIdx="4" presStyleCnt="6"/>
      <dgm:spPr/>
    </dgm:pt>
    <dgm:pt modelId="{EC934E8A-B424-4E29-BE31-FF5B3E41A6FF}" type="pres">
      <dgm:prSet presAssocID="{56A84279-74C9-4213-A0EA-37815EEAF8DC}" presName="spaceA" presStyleCnt="0"/>
      <dgm:spPr/>
    </dgm:pt>
    <dgm:pt modelId="{00EEEE6F-99AE-4061-92FD-A854D6F540BD}" type="pres">
      <dgm:prSet presAssocID="{B97CF76A-5DC8-439D-9514-A85ED6FE8E31}" presName="space" presStyleCnt="0"/>
      <dgm:spPr/>
    </dgm:pt>
    <dgm:pt modelId="{998FD4DD-90D0-4CB1-8158-FCBB06265B4B}" type="pres">
      <dgm:prSet presAssocID="{7F8DE3BB-C05A-47BA-B45C-4ED76F7FC986}" presName="compositeB" presStyleCnt="0"/>
      <dgm:spPr/>
    </dgm:pt>
    <dgm:pt modelId="{7C81625A-CB9E-4FD3-83C8-C0A5B998829B}" type="pres">
      <dgm:prSet presAssocID="{7F8DE3BB-C05A-47BA-B45C-4ED76F7FC986}" presName="textB" presStyleLbl="revTx" presStyleIdx="5" presStyleCnt="6">
        <dgm:presLayoutVars>
          <dgm:bulletEnabled val="1"/>
        </dgm:presLayoutVars>
      </dgm:prSet>
      <dgm:spPr/>
      <dgm:t>
        <a:bodyPr/>
        <a:lstStyle/>
        <a:p>
          <a:endParaRPr lang="en-US"/>
        </a:p>
      </dgm:t>
    </dgm:pt>
    <dgm:pt modelId="{8927ABA9-0FE9-400B-B116-5B117F0D2994}" type="pres">
      <dgm:prSet presAssocID="{7F8DE3BB-C05A-47BA-B45C-4ED76F7FC986}" presName="circleB" presStyleLbl="node1" presStyleIdx="5" presStyleCnt="6"/>
      <dgm:spPr>
        <a:solidFill>
          <a:srgbClr val="92D050"/>
        </a:solidFill>
      </dgm:spPr>
    </dgm:pt>
    <dgm:pt modelId="{0E02D763-3807-4C74-B5DC-C8ACA5497BE4}" type="pres">
      <dgm:prSet presAssocID="{7F8DE3BB-C05A-47BA-B45C-4ED76F7FC986}" presName="spaceB" presStyleCnt="0"/>
      <dgm:spPr/>
    </dgm:pt>
  </dgm:ptLst>
  <dgm:cxnLst>
    <dgm:cxn modelId="{54B49074-188B-4318-938E-356090947BDF}" type="presOf" srcId="{84ECF5C1-2940-4DC0-AA0A-35CC9B26BDD3}" destId="{BD824586-600D-4F8D-B961-1542D8D79B99}" srcOrd="0" destOrd="0" presId="urn:microsoft.com/office/officeart/2005/8/layout/hProcess11"/>
    <dgm:cxn modelId="{3E774197-84B7-4C18-B99E-2123EC97C956}" srcId="{83B72CA3-7067-4993-A3CF-7BCF6E0A7A83}" destId="{56A84279-74C9-4213-A0EA-37815EEAF8DC}" srcOrd="4" destOrd="0" parTransId="{80DDCD4E-EA66-4635-8131-BF404E295264}" sibTransId="{B97CF76A-5DC8-439D-9514-A85ED6FE8E31}"/>
    <dgm:cxn modelId="{B6FFA845-3A6A-49C5-80E0-2E601C86A77F}" srcId="{83B72CA3-7067-4993-A3CF-7BCF6E0A7A83}" destId="{16C8A8A6-8F13-40B2-964D-3446566DB59E}" srcOrd="1" destOrd="0" parTransId="{DDCFFE26-7219-4CA9-8216-44C7AF18E63F}" sibTransId="{514E4E81-1CD7-4E83-8DFB-611D51F76312}"/>
    <dgm:cxn modelId="{8870BEF4-44A0-4395-82A5-D5EE1E5B143C}" type="presOf" srcId="{16C8A8A6-8F13-40B2-964D-3446566DB59E}" destId="{BB3ADA71-E7C5-4CD2-98AA-D1C63549E9BD}" srcOrd="0" destOrd="0" presId="urn:microsoft.com/office/officeart/2005/8/layout/hProcess11"/>
    <dgm:cxn modelId="{6175A292-EE14-4EAA-BF7A-2E3FACC74A95}" srcId="{83B72CA3-7067-4993-A3CF-7BCF6E0A7A83}" destId="{F7FB63A1-DD87-4B39-9C7C-A1F13F9479CE}" srcOrd="3" destOrd="0" parTransId="{9C04C989-DB5D-451B-BCD7-75A2669A8D11}" sibTransId="{433CACD2-BA81-4F7C-925B-F454E71DAAB7}"/>
    <dgm:cxn modelId="{DA2AE656-93C2-4A87-8195-CF7D581C7CD3}" type="presOf" srcId="{7F8DE3BB-C05A-47BA-B45C-4ED76F7FC986}" destId="{7C81625A-CB9E-4FD3-83C8-C0A5B998829B}" srcOrd="0" destOrd="0" presId="urn:microsoft.com/office/officeart/2005/8/layout/hProcess11"/>
    <dgm:cxn modelId="{87157AA8-35F8-4FD2-908A-95B9B752C293}" type="presOf" srcId="{83B72CA3-7067-4993-A3CF-7BCF6E0A7A83}" destId="{C08704EC-B840-4E02-B599-4CE30E58247B}" srcOrd="0" destOrd="0" presId="urn:microsoft.com/office/officeart/2005/8/layout/hProcess11"/>
    <dgm:cxn modelId="{BF60437E-EACE-4231-B672-73034A19B9B5}" srcId="{83B72CA3-7067-4993-A3CF-7BCF6E0A7A83}" destId="{7F8DE3BB-C05A-47BA-B45C-4ED76F7FC986}" srcOrd="5" destOrd="0" parTransId="{FBC64DBE-3BA6-4A1D-BCFD-6F73F7D56D7D}" sibTransId="{2C1D3B64-313E-42AF-B445-0EAADE83C27E}"/>
    <dgm:cxn modelId="{62B8E42E-085A-433B-98AA-D211756EA415}" type="presOf" srcId="{56A84279-74C9-4213-A0EA-37815EEAF8DC}" destId="{D80E872E-6B0C-4702-98DF-D1FFD951DBF6}" srcOrd="0" destOrd="0" presId="urn:microsoft.com/office/officeart/2005/8/layout/hProcess11"/>
    <dgm:cxn modelId="{3C628E6E-C5AE-4269-B90C-600E8F90A69B}" srcId="{83B72CA3-7067-4993-A3CF-7BCF6E0A7A83}" destId="{52CB13B3-46EC-4F5E-9112-0864EB4CE991}" srcOrd="0" destOrd="0" parTransId="{AAAD830B-7367-45BF-A4F2-35172B067AF6}" sibTransId="{018EDD0F-D016-467C-B28C-0F9FA10ED01A}"/>
    <dgm:cxn modelId="{A6747F64-6378-4ED4-8B9D-0613E5C65DF8}" type="presOf" srcId="{F7FB63A1-DD87-4B39-9C7C-A1F13F9479CE}" destId="{72013DE3-AA0D-4F09-9A30-5F10868043F0}" srcOrd="0" destOrd="0" presId="urn:microsoft.com/office/officeart/2005/8/layout/hProcess11"/>
    <dgm:cxn modelId="{2986C213-50F0-4092-95B5-EAF72B40326A}" srcId="{83B72CA3-7067-4993-A3CF-7BCF6E0A7A83}" destId="{84ECF5C1-2940-4DC0-AA0A-35CC9B26BDD3}" srcOrd="2" destOrd="0" parTransId="{1E7488C3-6D62-4C57-8F09-EED39A188DEB}" sibTransId="{04517E0F-A7A7-4762-B42F-5CB3068FBB8F}"/>
    <dgm:cxn modelId="{E7C20D55-405F-42CC-9B2D-0B3811F54057}" type="presOf" srcId="{52CB13B3-46EC-4F5E-9112-0864EB4CE991}" destId="{470F6807-5F22-460D-9E6D-08D1535AD6BC}" srcOrd="0" destOrd="0" presId="urn:microsoft.com/office/officeart/2005/8/layout/hProcess11"/>
    <dgm:cxn modelId="{30ADD451-20CE-4B1A-A12F-907432045006}" type="presParOf" srcId="{C08704EC-B840-4E02-B599-4CE30E58247B}" destId="{CB5C5D8F-2C88-4E0F-BB7E-994E62EA7F88}" srcOrd="0" destOrd="0" presId="urn:microsoft.com/office/officeart/2005/8/layout/hProcess11"/>
    <dgm:cxn modelId="{E0A13963-2CD4-48CB-A470-B14088725538}" type="presParOf" srcId="{C08704EC-B840-4E02-B599-4CE30E58247B}" destId="{C325F826-399E-4D56-8437-09D3E1950F90}" srcOrd="1" destOrd="0" presId="urn:microsoft.com/office/officeart/2005/8/layout/hProcess11"/>
    <dgm:cxn modelId="{1CD1E37A-01F7-4B30-A911-76657EBD159F}" type="presParOf" srcId="{C325F826-399E-4D56-8437-09D3E1950F90}" destId="{2FB04DE0-2816-4BBB-9107-98D13D239782}" srcOrd="0" destOrd="0" presId="urn:microsoft.com/office/officeart/2005/8/layout/hProcess11"/>
    <dgm:cxn modelId="{35B5300E-E782-4A75-ABFD-DAC6C93EEA77}" type="presParOf" srcId="{2FB04DE0-2816-4BBB-9107-98D13D239782}" destId="{470F6807-5F22-460D-9E6D-08D1535AD6BC}" srcOrd="0" destOrd="0" presId="urn:microsoft.com/office/officeart/2005/8/layout/hProcess11"/>
    <dgm:cxn modelId="{27589F61-F25B-4F33-8A55-34D78333D60F}" type="presParOf" srcId="{2FB04DE0-2816-4BBB-9107-98D13D239782}" destId="{F382107D-1DB3-4662-83F6-2B8772C2A6B1}" srcOrd="1" destOrd="0" presId="urn:microsoft.com/office/officeart/2005/8/layout/hProcess11"/>
    <dgm:cxn modelId="{29B56DE3-A0A3-438A-AC36-69D09E4CF5D0}" type="presParOf" srcId="{2FB04DE0-2816-4BBB-9107-98D13D239782}" destId="{F52B3358-DD70-414D-8E4F-9E9219DD8BB4}" srcOrd="2" destOrd="0" presId="urn:microsoft.com/office/officeart/2005/8/layout/hProcess11"/>
    <dgm:cxn modelId="{8BF38052-DD3E-4049-A1AF-FAC96E150042}" type="presParOf" srcId="{C325F826-399E-4D56-8437-09D3E1950F90}" destId="{510CFE8C-1FE3-4278-B9B9-816B05FF2982}" srcOrd="1" destOrd="0" presId="urn:microsoft.com/office/officeart/2005/8/layout/hProcess11"/>
    <dgm:cxn modelId="{0D496B2C-F56D-4E81-9C5A-CE4A92778509}" type="presParOf" srcId="{C325F826-399E-4D56-8437-09D3E1950F90}" destId="{B31EC7AB-C792-4D54-8A8A-6878DA27531E}" srcOrd="2" destOrd="0" presId="urn:microsoft.com/office/officeart/2005/8/layout/hProcess11"/>
    <dgm:cxn modelId="{508FEF7E-E047-4BEB-B7B8-831BCBB5F001}" type="presParOf" srcId="{B31EC7AB-C792-4D54-8A8A-6878DA27531E}" destId="{BB3ADA71-E7C5-4CD2-98AA-D1C63549E9BD}" srcOrd="0" destOrd="0" presId="urn:microsoft.com/office/officeart/2005/8/layout/hProcess11"/>
    <dgm:cxn modelId="{54820C5B-594B-4A20-994D-9FCE874914BC}" type="presParOf" srcId="{B31EC7AB-C792-4D54-8A8A-6878DA27531E}" destId="{056A4601-28F2-4986-93D7-4F6959FFA865}" srcOrd="1" destOrd="0" presId="urn:microsoft.com/office/officeart/2005/8/layout/hProcess11"/>
    <dgm:cxn modelId="{6C7A4BB5-CEB0-4E05-B843-8EA64A245E88}" type="presParOf" srcId="{B31EC7AB-C792-4D54-8A8A-6878DA27531E}" destId="{58919CE2-886E-44E5-B943-002AC6C4BA8B}" srcOrd="2" destOrd="0" presId="urn:microsoft.com/office/officeart/2005/8/layout/hProcess11"/>
    <dgm:cxn modelId="{78503B23-D9FA-4908-B9CB-325913C9497F}" type="presParOf" srcId="{C325F826-399E-4D56-8437-09D3E1950F90}" destId="{2C72640B-D1FA-4A07-B386-D48718173AD6}" srcOrd="3" destOrd="0" presId="urn:microsoft.com/office/officeart/2005/8/layout/hProcess11"/>
    <dgm:cxn modelId="{BBC9E2B2-0475-4C5D-82C6-42DE7A09992E}" type="presParOf" srcId="{C325F826-399E-4D56-8437-09D3E1950F90}" destId="{FCD8B6F8-B4D8-44B6-BDF2-724E632EAF0C}" srcOrd="4" destOrd="0" presId="urn:microsoft.com/office/officeart/2005/8/layout/hProcess11"/>
    <dgm:cxn modelId="{F66B3E31-6A5A-426F-B380-CE31004D6593}" type="presParOf" srcId="{FCD8B6F8-B4D8-44B6-BDF2-724E632EAF0C}" destId="{BD824586-600D-4F8D-B961-1542D8D79B99}" srcOrd="0" destOrd="0" presId="urn:microsoft.com/office/officeart/2005/8/layout/hProcess11"/>
    <dgm:cxn modelId="{2538B869-594F-44DA-89A1-958DF204C625}" type="presParOf" srcId="{FCD8B6F8-B4D8-44B6-BDF2-724E632EAF0C}" destId="{52EEE700-5115-4364-BC39-5645607D6975}" srcOrd="1" destOrd="0" presId="urn:microsoft.com/office/officeart/2005/8/layout/hProcess11"/>
    <dgm:cxn modelId="{FC519F2B-DD9D-4AD4-B02D-E9550F0D8455}" type="presParOf" srcId="{FCD8B6F8-B4D8-44B6-BDF2-724E632EAF0C}" destId="{2A2D063A-B773-4463-BBE2-C7649BA8B4F1}" srcOrd="2" destOrd="0" presId="urn:microsoft.com/office/officeart/2005/8/layout/hProcess11"/>
    <dgm:cxn modelId="{24D9EE99-B76F-46BD-8D8D-3964187B0957}" type="presParOf" srcId="{C325F826-399E-4D56-8437-09D3E1950F90}" destId="{98CA3048-EF10-4A08-A026-4B5CC394920C}" srcOrd="5" destOrd="0" presId="urn:microsoft.com/office/officeart/2005/8/layout/hProcess11"/>
    <dgm:cxn modelId="{E853CB8F-C578-4264-A32F-8198596D868A}" type="presParOf" srcId="{C325F826-399E-4D56-8437-09D3E1950F90}" destId="{502481C5-E8AE-4116-BAE6-B470DC291DBB}" srcOrd="6" destOrd="0" presId="urn:microsoft.com/office/officeart/2005/8/layout/hProcess11"/>
    <dgm:cxn modelId="{BF3C56FB-D3A8-4940-AB0B-3AF60A366B3C}" type="presParOf" srcId="{502481C5-E8AE-4116-BAE6-B470DC291DBB}" destId="{72013DE3-AA0D-4F09-9A30-5F10868043F0}" srcOrd="0" destOrd="0" presId="urn:microsoft.com/office/officeart/2005/8/layout/hProcess11"/>
    <dgm:cxn modelId="{4C77F8DB-B256-4BC8-A7A9-675C1F2BCEAC}" type="presParOf" srcId="{502481C5-E8AE-4116-BAE6-B470DC291DBB}" destId="{5191293A-F173-4694-9401-FD09B8CD389F}" srcOrd="1" destOrd="0" presId="urn:microsoft.com/office/officeart/2005/8/layout/hProcess11"/>
    <dgm:cxn modelId="{CFC050DF-2ACF-46B5-9733-0E0DF4505C32}" type="presParOf" srcId="{502481C5-E8AE-4116-BAE6-B470DC291DBB}" destId="{8968F246-7D2A-459C-9D79-1E8C21867614}" srcOrd="2" destOrd="0" presId="urn:microsoft.com/office/officeart/2005/8/layout/hProcess11"/>
    <dgm:cxn modelId="{7F62F66E-5E23-4468-87FB-9B73C682F9B3}" type="presParOf" srcId="{C325F826-399E-4D56-8437-09D3E1950F90}" destId="{9BBD0D38-9B2A-4580-86E5-063A1DD09F09}" srcOrd="7" destOrd="0" presId="urn:microsoft.com/office/officeart/2005/8/layout/hProcess11"/>
    <dgm:cxn modelId="{697FC3BB-D791-40A7-A35D-33B1DFED471C}" type="presParOf" srcId="{C325F826-399E-4D56-8437-09D3E1950F90}" destId="{63039CF2-CDBB-45F9-8F7E-7CBF1EC41D12}" srcOrd="8" destOrd="0" presId="urn:microsoft.com/office/officeart/2005/8/layout/hProcess11"/>
    <dgm:cxn modelId="{2EADB5DB-D91F-4E92-BDB8-6B69EC630EE9}" type="presParOf" srcId="{63039CF2-CDBB-45F9-8F7E-7CBF1EC41D12}" destId="{D80E872E-6B0C-4702-98DF-D1FFD951DBF6}" srcOrd="0" destOrd="0" presId="urn:microsoft.com/office/officeart/2005/8/layout/hProcess11"/>
    <dgm:cxn modelId="{8A9CDC57-71CF-4BED-B87A-35EF2FDDC287}" type="presParOf" srcId="{63039CF2-CDBB-45F9-8F7E-7CBF1EC41D12}" destId="{A944AC0B-6165-4329-9BEA-B752E316EE70}" srcOrd="1" destOrd="0" presId="urn:microsoft.com/office/officeart/2005/8/layout/hProcess11"/>
    <dgm:cxn modelId="{E53BC165-7CE8-4656-B765-62EF87CC4C89}" type="presParOf" srcId="{63039CF2-CDBB-45F9-8F7E-7CBF1EC41D12}" destId="{EC934E8A-B424-4E29-BE31-FF5B3E41A6FF}" srcOrd="2" destOrd="0" presId="urn:microsoft.com/office/officeart/2005/8/layout/hProcess11"/>
    <dgm:cxn modelId="{1A3C4E97-2F34-450B-8352-0BF28CD0F768}" type="presParOf" srcId="{C325F826-399E-4D56-8437-09D3E1950F90}" destId="{00EEEE6F-99AE-4061-92FD-A854D6F540BD}" srcOrd="9" destOrd="0" presId="urn:microsoft.com/office/officeart/2005/8/layout/hProcess11"/>
    <dgm:cxn modelId="{0EDB27BD-D4D3-4E45-B198-80D4E6143F6C}" type="presParOf" srcId="{C325F826-399E-4D56-8437-09D3E1950F90}" destId="{998FD4DD-90D0-4CB1-8158-FCBB06265B4B}" srcOrd="10" destOrd="0" presId="urn:microsoft.com/office/officeart/2005/8/layout/hProcess11"/>
    <dgm:cxn modelId="{1A7E0EA3-F0FA-4116-B2AF-08140A452129}" type="presParOf" srcId="{998FD4DD-90D0-4CB1-8158-FCBB06265B4B}" destId="{7C81625A-CB9E-4FD3-83C8-C0A5B998829B}" srcOrd="0" destOrd="0" presId="urn:microsoft.com/office/officeart/2005/8/layout/hProcess11"/>
    <dgm:cxn modelId="{E0645B71-86BF-4F21-90ED-697D0599E103}" type="presParOf" srcId="{998FD4DD-90D0-4CB1-8158-FCBB06265B4B}" destId="{8927ABA9-0FE9-400B-B116-5B117F0D2994}" srcOrd="1" destOrd="0" presId="urn:microsoft.com/office/officeart/2005/8/layout/hProcess11"/>
    <dgm:cxn modelId="{FEB4664C-75B7-42B1-A3A2-9E18EBBD939E}" type="presParOf" srcId="{998FD4DD-90D0-4CB1-8158-FCBB06265B4B}" destId="{0E02D763-3807-4C74-B5DC-C8ACA5497BE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A0E2B-2AD4-40FE-A542-4D69AB582BDD}">
      <dsp:nvSpPr>
        <dsp:cNvPr id="0" name=""/>
        <dsp:cNvSpPr/>
      </dsp:nvSpPr>
      <dsp:spPr>
        <a:xfrm>
          <a:off x="3291839" y="0"/>
          <a:ext cx="4937760" cy="141436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n-US" sz="3100" kern="1200" dirty="0" smtClean="0"/>
            <a:t>Current PFM Situation</a:t>
          </a:r>
          <a:endParaRPr lang="en-US" sz="3100" kern="1200" dirty="0"/>
        </a:p>
      </dsp:txBody>
      <dsp:txXfrm>
        <a:off x="3291839" y="176795"/>
        <a:ext cx="4407374" cy="1060773"/>
      </dsp:txXfrm>
    </dsp:sp>
    <dsp:sp modelId="{D914DBD9-240A-4518-91C9-38F00AA0303A}">
      <dsp:nvSpPr>
        <dsp:cNvPr id="0" name=""/>
        <dsp:cNvSpPr/>
      </dsp:nvSpPr>
      <dsp:spPr>
        <a:xfrm>
          <a:off x="0" y="0"/>
          <a:ext cx="3291840" cy="14143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Why the reform? </a:t>
          </a:r>
          <a:endParaRPr lang="en-US" sz="3300" kern="1200" dirty="0"/>
        </a:p>
      </dsp:txBody>
      <dsp:txXfrm>
        <a:off x="69044" y="69044"/>
        <a:ext cx="3153752" cy="1276275"/>
      </dsp:txXfrm>
    </dsp:sp>
    <dsp:sp modelId="{066673F5-D425-4B67-8678-04743F664B26}">
      <dsp:nvSpPr>
        <dsp:cNvPr id="0" name=""/>
        <dsp:cNvSpPr/>
      </dsp:nvSpPr>
      <dsp:spPr>
        <a:xfrm>
          <a:off x="3291839" y="1555799"/>
          <a:ext cx="4937760" cy="141436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n-US" sz="3100" kern="1200" dirty="0" smtClean="0"/>
            <a:t>PFM Reform Roadmap and Executive Order 55</a:t>
          </a:r>
          <a:endParaRPr lang="en-US" sz="3100" kern="1200" dirty="0"/>
        </a:p>
      </dsp:txBody>
      <dsp:txXfrm>
        <a:off x="3291839" y="1732594"/>
        <a:ext cx="4407374" cy="1060773"/>
      </dsp:txXfrm>
    </dsp:sp>
    <dsp:sp modelId="{B3AD255A-53AB-443F-A967-EFB40FBFAFA6}">
      <dsp:nvSpPr>
        <dsp:cNvPr id="0" name=""/>
        <dsp:cNvSpPr/>
      </dsp:nvSpPr>
      <dsp:spPr>
        <a:xfrm>
          <a:off x="0" y="1555799"/>
          <a:ext cx="3291840" cy="14143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What do we want to achieve?</a:t>
          </a:r>
          <a:endParaRPr lang="en-US" sz="3300" kern="1200" dirty="0"/>
        </a:p>
      </dsp:txBody>
      <dsp:txXfrm>
        <a:off x="69044" y="1624843"/>
        <a:ext cx="3153752" cy="1276275"/>
      </dsp:txXfrm>
    </dsp:sp>
    <dsp:sp modelId="{697B45F2-92BF-4C70-B2D7-1D93BEA5D727}">
      <dsp:nvSpPr>
        <dsp:cNvPr id="0" name=""/>
        <dsp:cNvSpPr/>
      </dsp:nvSpPr>
      <dsp:spPr>
        <a:xfrm>
          <a:off x="3291839" y="3111599"/>
          <a:ext cx="4937760" cy="141436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t" anchorCtr="0">
          <a:noAutofit/>
        </a:bodyPr>
        <a:lstStyle/>
        <a:p>
          <a:pPr marL="285750" lvl="1" indent="-285750" algn="l" defTabSz="1377950">
            <a:lnSpc>
              <a:spcPct val="90000"/>
            </a:lnSpc>
            <a:spcBef>
              <a:spcPct val="0"/>
            </a:spcBef>
            <a:spcAft>
              <a:spcPct val="15000"/>
            </a:spcAft>
            <a:buChar char="••"/>
          </a:pPr>
          <a:r>
            <a:rPr lang="en-US" sz="3100" kern="1200" dirty="0" smtClean="0"/>
            <a:t>Project accomplishments and Updates</a:t>
          </a:r>
          <a:endParaRPr lang="en-US" sz="3100" kern="1200" dirty="0"/>
        </a:p>
      </dsp:txBody>
      <dsp:txXfrm>
        <a:off x="3291839" y="3288394"/>
        <a:ext cx="4407374" cy="1060773"/>
      </dsp:txXfrm>
    </dsp:sp>
    <dsp:sp modelId="{74F5BAEB-19D9-460E-952B-8ECEBD47D772}">
      <dsp:nvSpPr>
        <dsp:cNvPr id="0" name=""/>
        <dsp:cNvSpPr/>
      </dsp:nvSpPr>
      <dsp:spPr>
        <a:xfrm>
          <a:off x="0" y="3111599"/>
          <a:ext cx="3291840" cy="14143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US" sz="3300" kern="1200" dirty="0" smtClean="0"/>
            <a:t>How do we achieve it?</a:t>
          </a:r>
          <a:endParaRPr lang="en-US" sz="3300" kern="1200" dirty="0"/>
        </a:p>
      </dsp:txBody>
      <dsp:txXfrm>
        <a:off x="69044" y="3180643"/>
        <a:ext cx="3153752" cy="12762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9ED05-5162-4264-830B-07E2877B9327}">
      <dsp:nvSpPr>
        <dsp:cNvPr id="0" name=""/>
        <dsp:cNvSpPr/>
      </dsp:nvSpPr>
      <dsp:spPr>
        <a:xfrm>
          <a:off x="3695698" y="1904470"/>
          <a:ext cx="1752100" cy="1448332"/>
        </a:xfrm>
        <a:prstGeom prst="hexagon">
          <a:avLst>
            <a:gd name="adj" fmla="val 28570"/>
            <a:gd name="vf" fmla="val 11547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en-US" sz="1500" kern="1200" dirty="0"/>
        </a:p>
      </dsp:txBody>
      <dsp:txXfrm>
        <a:off x="3979636" y="2139180"/>
        <a:ext cx="1184224" cy="978912"/>
      </dsp:txXfrm>
    </dsp:sp>
    <dsp:sp modelId="{BEC666D3-E99A-4024-8260-D345727DFD69}">
      <dsp:nvSpPr>
        <dsp:cNvPr id="0" name=""/>
        <dsp:cNvSpPr/>
      </dsp:nvSpPr>
      <dsp:spPr>
        <a:xfrm>
          <a:off x="4843807" y="803917"/>
          <a:ext cx="813415" cy="70086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FE8966-9A57-427C-91EC-B33E5FFD7F84}">
      <dsp:nvSpPr>
        <dsp:cNvPr id="0" name=""/>
        <dsp:cNvSpPr/>
      </dsp:nvSpPr>
      <dsp:spPr>
        <a:xfrm>
          <a:off x="3692388" y="0"/>
          <a:ext cx="1766745" cy="1528442"/>
        </a:xfrm>
        <a:prstGeom prst="hexagon">
          <a:avLst>
            <a:gd name="adj" fmla="val 28570"/>
            <a:gd name="vf" fmla="val 1154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GIFMIS</a:t>
          </a:r>
          <a:endParaRPr lang="en-US" sz="1500" b="1" kern="1200" dirty="0"/>
        </a:p>
      </dsp:txBody>
      <dsp:txXfrm>
        <a:off x="3985175" y="253295"/>
        <a:ext cx="1181171" cy="1021852"/>
      </dsp:txXfrm>
    </dsp:sp>
    <dsp:sp modelId="{78382683-A128-4E78-A78A-BE6E40D10180}">
      <dsp:nvSpPr>
        <dsp:cNvPr id="0" name=""/>
        <dsp:cNvSpPr/>
      </dsp:nvSpPr>
      <dsp:spPr>
        <a:xfrm>
          <a:off x="5793125" y="2114161"/>
          <a:ext cx="813415" cy="70086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643A0A-B408-4359-8136-61ECC41636EB}">
      <dsp:nvSpPr>
        <dsp:cNvPr id="0" name=""/>
        <dsp:cNvSpPr/>
      </dsp:nvSpPr>
      <dsp:spPr>
        <a:xfrm>
          <a:off x="5312699" y="940094"/>
          <a:ext cx="1766745" cy="1528442"/>
        </a:xfrm>
        <a:prstGeom prst="hexagon">
          <a:avLst>
            <a:gd name="adj" fmla="val 28570"/>
            <a:gd name="vf" fmla="val 11547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1"/>
              </a:solidFill>
            </a:rPr>
            <a:t>Budget Reporting &amp; Performance Standards</a:t>
          </a:r>
          <a:endParaRPr lang="en-US" sz="1500" b="1" kern="1200" dirty="0">
            <a:solidFill>
              <a:schemeClr val="bg1"/>
            </a:solidFill>
          </a:endParaRPr>
        </a:p>
      </dsp:txBody>
      <dsp:txXfrm>
        <a:off x="5605486" y="1193389"/>
        <a:ext cx="1181171" cy="1021852"/>
      </dsp:txXfrm>
    </dsp:sp>
    <dsp:sp modelId="{1EBCCD64-BDF3-4C23-ADC4-18171EAD1288}">
      <dsp:nvSpPr>
        <dsp:cNvPr id="0" name=""/>
        <dsp:cNvSpPr/>
      </dsp:nvSpPr>
      <dsp:spPr>
        <a:xfrm>
          <a:off x="5133667" y="3593180"/>
          <a:ext cx="813415" cy="70086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647EC2-1852-4F58-BBF0-6E67476B1062}">
      <dsp:nvSpPr>
        <dsp:cNvPr id="0" name=""/>
        <dsp:cNvSpPr/>
      </dsp:nvSpPr>
      <dsp:spPr>
        <a:xfrm>
          <a:off x="5312699" y="2788211"/>
          <a:ext cx="1766745" cy="1528442"/>
        </a:xfrm>
        <a:prstGeom prst="hexagon">
          <a:avLst>
            <a:gd name="adj" fmla="val 28570"/>
            <a:gd name="vf" fmla="val 11547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Accounting and Auditing</a:t>
          </a:r>
          <a:endParaRPr lang="en-US" sz="1500" b="1" kern="1200" dirty="0"/>
        </a:p>
      </dsp:txBody>
      <dsp:txXfrm>
        <a:off x="5605486" y="3041506"/>
        <a:ext cx="1181171" cy="1021852"/>
      </dsp:txXfrm>
    </dsp:sp>
    <dsp:sp modelId="{9B899C15-28E7-4CFA-A0F2-307F29E0DE91}">
      <dsp:nvSpPr>
        <dsp:cNvPr id="0" name=""/>
        <dsp:cNvSpPr/>
      </dsp:nvSpPr>
      <dsp:spPr>
        <a:xfrm>
          <a:off x="3497810" y="3746708"/>
          <a:ext cx="813415" cy="70086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894BA0-77D6-4F56-9F85-4F8E8D85CFDD}">
      <dsp:nvSpPr>
        <dsp:cNvPr id="0" name=""/>
        <dsp:cNvSpPr/>
      </dsp:nvSpPr>
      <dsp:spPr>
        <a:xfrm>
          <a:off x="3692388" y="3729357"/>
          <a:ext cx="1766745" cy="1528442"/>
        </a:xfrm>
        <a:prstGeom prst="hexagon">
          <a:avLst>
            <a:gd name="adj" fmla="val 28570"/>
            <a:gd name="vf" fmla="val 11547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Capacity Building</a:t>
          </a:r>
          <a:endParaRPr lang="en-US" sz="1500" b="1" kern="1200" dirty="0"/>
        </a:p>
      </dsp:txBody>
      <dsp:txXfrm>
        <a:off x="3985175" y="3982652"/>
        <a:ext cx="1181171" cy="1021852"/>
      </dsp:txXfrm>
    </dsp:sp>
    <dsp:sp modelId="{ADA61CC8-6BF9-4298-B4EF-4884E4A012F6}">
      <dsp:nvSpPr>
        <dsp:cNvPr id="0" name=""/>
        <dsp:cNvSpPr/>
      </dsp:nvSpPr>
      <dsp:spPr>
        <a:xfrm>
          <a:off x="2532945" y="2436990"/>
          <a:ext cx="813415" cy="70086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DB3AAA-31C2-47EF-AFAE-3122F2617D7C}">
      <dsp:nvSpPr>
        <dsp:cNvPr id="0" name=""/>
        <dsp:cNvSpPr/>
      </dsp:nvSpPr>
      <dsp:spPr>
        <a:xfrm>
          <a:off x="2064555" y="2789262"/>
          <a:ext cx="1766745" cy="1528442"/>
        </a:xfrm>
        <a:prstGeom prst="hexagon">
          <a:avLst>
            <a:gd name="adj" fmla="val 28570"/>
            <a:gd name="vf" fmla="val 11547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Liability Management</a:t>
          </a:r>
          <a:endParaRPr lang="en-US" sz="1500" b="1" kern="1200" dirty="0"/>
        </a:p>
      </dsp:txBody>
      <dsp:txXfrm>
        <a:off x="2357342" y="3042557"/>
        <a:ext cx="1181171" cy="1021852"/>
      </dsp:txXfrm>
    </dsp:sp>
    <dsp:sp modelId="{8F6F2D93-FB56-409E-A7DC-DDC964FDB8C8}">
      <dsp:nvSpPr>
        <dsp:cNvPr id="0" name=""/>
        <dsp:cNvSpPr/>
      </dsp:nvSpPr>
      <dsp:spPr>
        <a:xfrm>
          <a:off x="2064555" y="937991"/>
          <a:ext cx="1766745" cy="1528442"/>
        </a:xfrm>
        <a:prstGeom prst="hexagon">
          <a:avLst>
            <a:gd name="adj" fmla="val 28570"/>
            <a:gd name="vf" fmla="val 11547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1"/>
              </a:solidFill>
            </a:rPr>
            <a:t>Treasury Cash Management Operations Improvement</a:t>
          </a:r>
          <a:endParaRPr lang="en-US" sz="1500" b="1" kern="1200" dirty="0">
            <a:solidFill>
              <a:schemeClr val="bg1"/>
            </a:solidFill>
          </a:endParaRPr>
        </a:p>
      </dsp:txBody>
      <dsp:txXfrm>
        <a:off x="2357342" y="1191286"/>
        <a:ext cx="1181171" cy="10218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692B5-D7AF-4CFA-8F70-3D0E76307AE7}">
      <dsp:nvSpPr>
        <dsp:cNvPr id="0" name=""/>
        <dsp:cNvSpPr/>
      </dsp:nvSpPr>
      <dsp:spPr>
        <a:xfrm>
          <a:off x="0" y="0"/>
          <a:ext cx="8229600" cy="1440180"/>
        </a:xfrm>
        <a:prstGeom prst="rect">
          <a:avLst/>
        </a:prstGeom>
        <a:pattFill prst="smGrid">
          <a:fgClr>
            <a:schemeClr val="accent1">
              <a:shade val="80000"/>
              <a:hueOff val="0"/>
              <a:satOff val="0"/>
              <a:lumOff val="0"/>
            </a:schemeClr>
          </a:fgClr>
          <a:bgClr>
            <a:schemeClr val="bg1"/>
          </a:bgClr>
        </a:patt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solidFill>
                <a:schemeClr val="tx2"/>
              </a:solidFill>
            </a:rPr>
            <a:t>Blueprint for the GIFMIS system</a:t>
          </a:r>
        </a:p>
      </dsp:txBody>
      <dsp:txXfrm>
        <a:off x="0" y="0"/>
        <a:ext cx="8229600" cy="1440180"/>
      </dsp:txXfrm>
    </dsp:sp>
    <dsp:sp modelId="{98D4B271-93A3-4501-B599-0D58AA372895}">
      <dsp:nvSpPr>
        <dsp:cNvPr id="0" name=""/>
        <dsp:cNvSpPr/>
      </dsp:nvSpPr>
      <dsp:spPr>
        <a:xfrm>
          <a:off x="4018" y="1440180"/>
          <a:ext cx="2740521" cy="30243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Business Process to be supported (SCOPE)</a:t>
          </a:r>
          <a:endParaRPr lang="en-US" sz="2700" kern="1200" dirty="0"/>
        </a:p>
      </dsp:txBody>
      <dsp:txXfrm>
        <a:off x="4018" y="1440180"/>
        <a:ext cx="2740521" cy="3024378"/>
      </dsp:txXfrm>
    </dsp:sp>
    <dsp:sp modelId="{C6C8B8FE-93ED-43C9-9297-CB17B7105621}">
      <dsp:nvSpPr>
        <dsp:cNvPr id="0" name=""/>
        <dsp:cNvSpPr/>
      </dsp:nvSpPr>
      <dsp:spPr>
        <a:xfrm>
          <a:off x="2744539" y="1440180"/>
          <a:ext cx="2740521" cy="30243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Public Sector Units to be covered (COVERAGE)</a:t>
          </a:r>
          <a:endParaRPr lang="en-US" sz="2700" kern="1200" dirty="0"/>
        </a:p>
      </dsp:txBody>
      <dsp:txXfrm>
        <a:off x="2744539" y="1440180"/>
        <a:ext cx="2740521" cy="3024378"/>
      </dsp:txXfrm>
    </dsp:sp>
    <dsp:sp modelId="{99D646FB-C8A7-4873-B051-82A2433AEEDE}">
      <dsp:nvSpPr>
        <dsp:cNvPr id="0" name=""/>
        <dsp:cNvSpPr/>
      </dsp:nvSpPr>
      <dsp:spPr>
        <a:xfrm>
          <a:off x="5485060" y="1440180"/>
          <a:ext cx="2740521" cy="30243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Nature and extent of support (FUNCTIONALITY)</a:t>
          </a:r>
          <a:endParaRPr lang="en-US" sz="2700" kern="1200" dirty="0"/>
        </a:p>
      </dsp:txBody>
      <dsp:txXfrm>
        <a:off x="5485060" y="1440180"/>
        <a:ext cx="2740521" cy="3024378"/>
      </dsp:txXfrm>
    </dsp:sp>
    <dsp:sp modelId="{D136A2C6-A79A-4A02-9A32-7012F3A02B55}">
      <dsp:nvSpPr>
        <dsp:cNvPr id="0" name=""/>
        <dsp:cNvSpPr/>
      </dsp:nvSpPr>
      <dsp:spPr>
        <a:xfrm>
          <a:off x="0" y="4464558"/>
          <a:ext cx="8229600" cy="33604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C5D8F-2C88-4E0F-BB7E-994E62EA7F88}">
      <dsp:nvSpPr>
        <dsp:cNvPr id="0" name=""/>
        <dsp:cNvSpPr/>
      </dsp:nvSpPr>
      <dsp:spPr>
        <a:xfrm>
          <a:off x="0" y="1357788"/>
          <a:ext cx="8229600" cy="181038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0F6807-5F22-460D-9E6D-08D1535AD6BC}">
      <dsp:nvSpPr>
        <dsp:cNvPr id="0" name=""/>
        <dsp:cNvSpPr/>
      </dsp:nvSpPr>
      <dsp:spPr>
        <a:xfrm>
          <a:off x="3843" y="0"/>
          <a:ext cx="1112080"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kern="1200" dirty="0" smtClean="0"/>
            <a:t>Functional &amp; technical specifications (Apr2013)</a:t>
          </a:r>
          <a:endParaRPr lang="en-US" sz="1600" kern="1200" dirty="0"/>
        </a:p>
      </dsp:txBody>
      <dsp:txXfrm>
        <a:off x="3843" y="0"/>
        <a:ext cx="1112080" cy="1810385"/>
      </dsp:txXfrm>
    </dsp:sp>
    <dsp:sp modelId="{F382107D-1DB3-4662-83F6-2B8772C2A6B1}">
      <dsp:nvSpPr>
        <dsp:cNvPr id="0" name=""/>
        <dsp:cNvSpPr/>
      </dsp:nvSpPr>
      <dsp:spPr>
        <a:xfrm>
          <a:off x="333586"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3ADA71-E7C5-4CD2-98AA-D1C63549E9BD}">
      <dsp:nvSpPr>
        <dsp:cNvPr id="0" name=""/>
        <dsp:cNvSpPr/>
      </dsp:nvSpPr>
      <dsp:spPr>
        <a:xfrm>
          <a:off x="1171528" y="2715577"/>
          <a:ext cx="1112080"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kern="1200" dirty="0" smtClean="0"/>
            <a:t>Bidding &amp; Selection (Jul2013)</a:t>
          </a:r>
          <a:endParaRPr lang="en-US" sz="1600" kern="1200" dirty="0"/>
        </a:p>
      </dsp:txBody>
      <dsp:txXfrm>
        <a:off x="1171528" y="2715577"/>
        <a:ext cx="1112080" cy="1810385"/>
      </dsp:txXfrm>
    </dsp:sp>
    <dsp:sp modelId="{056A4601-28F2-4986-93D7-4F6959FFA865}">
      <dsp:nvSpPr>
        <dsp:cNvPr id="0" name=""/>
        <dsp:cNvSpPr/>
      </dsp:nvSpPr>
      <dsp:spPr>
        <a:xfrm>
          <a:off x="1501271" y="2036683"/>
          <a:ext cx="452596" cy="452596"/>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824586-600D-4F8D-B961-1542D8D79B99}">
      <dsp:nvSpPr>
        <dsp:cNvPr id="0" name=""/>
        <dsp:cNvSpPr/>
      </dsp:nvSpPr>
      <dsp:spPr>
        <a:xfrm>
          <a:off x="2339213" y="0"/>
          <a:ext cx="1112080"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kern="1200" dirty="0" smtClean="0"/>
            <a:t>Business process review (Aug2014)</a:t>
          </a:r>
          <a:endParaRPr lang="en-US" sz="1600" kern="1200" dirty="0"/>
        </a:p>
      </dsp:txBody>
      <dsp:txXfrm>
        <a:off x="2339213" y="0"/>
        <a:ext cx="1112080" cy="1810385"/>
      </dsp:txXfrm>
    </dsp:sp>
    <dsp:sp modelId="{52EEE700-5115-4364-BC39-5645607D6975}">
      <dsp:nvSpPr>
        <dsp:cNvPr id="0" name=""/>
        <dsp:cNvSpPr/>
      </dsp:nvSpPr>
      <dsp:spPr>
        <a:xfrm>
          <a:off x="2668956"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013DE3-AA0D-4F09-9A30-5F10868043F0}">
      <dsp:nvSpPr>
        <dsp:cNvPr id="0" name=""/>
        <dsp:cNvSpPr/>
      </dsp:nvSpPr>
      <dsp:spPr>
        <a:xfrm>
          <a:off x="3506898" y="2715577"/>
          <a:ext cx="1560527"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kern="1200" dirty="0" smtClean="0"/>
            <a:t>System devt configuration &amp; customization &amp; testing (Apr2015)</a:t>
          </a:r>
          <a:endParaRPr lang="en-US" sz="1400" kern="1200" dirty="0"/>
        </a:p>
      </dsp:txBody>
      <dsp:txXfrm>
        <a:off x="3506898" y="2715577"/>
        <a:ext cx="1560527" cy="1810385"/>
      </dsp:txXfrm>
    </dsp:sp>
    <dsp:sp modelId="{5191293A-F173-4694-9401-FD09B8CD389F}">
      <dsp:nvSpPr>
        <dsp:cNvPr id="0" name=""/>
        <dsp:cNvSpPr/>
      </dsp:nvSpPr>
      <dsp:spPr>
        <a:xfrm>
          <a:off x="4060864" y="2036683"/>
          <a:ext cx="452596" cy="452596"/>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0E872E-6B0C-4702-98DF-D1FFD951DBF6}">
      <dsp:nvSpPr>
        <dsp:cNvPr id="0" name=""/>
        <dsp:cNvSpPr/>
      </dsp:nvSpPr>
      <dsp:spPr>
        <a:xfrm>
          <a:off x="5123030" y="0"/>
          <a:ext cx="1112080"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r>
            <a:rPr lang="en-US" sz="1600" kern="1200" dirty="0" smtClean="0"/>
            <a:t>User training (Sep2015)</a:t>
          </a:r>
          <a:endParaRPr lang="en-US" sz="1600" kern="1200" dirty="0"/>
        </a:p>
      </dsp:txBody>
      <dsp:txXfrm>
        <a:off x="5123030" y="0"/>
        <a:ext cx="1112080" cy="1810385"/>
      </dsp:txXfrm>
    </dsp:sp>
    <dsp:sp modelId="{A944AC0B-6165-4329-9BEA-B752E316EE70}">
      <dsp:nvSpPr>
        <dsp:cNvPr id="0" name=""/>
        <dsp:cNvSpPr/>
      </dsp:nvSpPr>
      <dsp:spPr>
        <a:xfrm>
          <a:off x="5452772"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81625A-CB9E-4FD3-83C8-C0A5B998829B}">
      <dsp:nvSpPr>
        <dsp:cNvPr id="0" name=""/>
        <dsp:cNvSpPr/>
      </dsp:nvSpPr>
      <dsp:spPr>
        <a:xfrm>
          <a:off x="6290715" y="2715577"/>
          <a:ext cx="1112080"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kern="1200" dirty="0" smtClean="0"/>
            <a:t>Phase 1 Go Live for Pilot (Oct2015)</a:t>
          </a:r>
          <a:endParaRPr lang="en-US" sz="1600" kern="1200" dirty="0"/>
        </a:p>
      </dsp:txBody>
      <dsp:txXfrm>
        <a:off x="6290715" y="2715577"/>
        <a:ext cx="1112080" cy="1810385"/>
      </dsp:txXfrm>
    </dsp:sp>
    <dsp:sp modelId="{8927ABA9-0FE9-400B-B116-5B117F0D2994}">
      <dsp:nvSpPr>
        <dsp:cNvPr id="0" name=""/>
        <dsp:cNvSpPr/>
      </dsp:nvSpPr>
      <dsp:spPr>
        <a:xfrm>
          <a:off x="6620457" y="2036683"/>
          <a:ext cx="452596" cy="452596"/>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DA4235-276E-4EF6-9556-809E4D337BC0}" type="datetimeFigureOut">
              <a:rPr lang="en-US" smtClean="0"/>
              <a:pPr/>
              <a:t>4/4/2013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74AF01-7831-44A9-A186-06C16242E398}" type="slidenum">
              <a:rPr lang="en-US" smtClean="0"/>
              <a:pPr/>
              <a:t>‹#›</a:t>
            </a:fld>
            <a:endParaRPr lang="en-US" dirty="0"/>
          </a:p>
        </p:txBody>
      </p:sp>
    </p:spTree>
    <p:extLst>
      <p:ext uri="{BB962C8B-B14F-4D97-AF65-F5344CB8AC3E}">
        <p14:creationId xmlns:p14="http://schemas.microsoft.com/office/powerpoint/2010/main" val="994690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Greetings! Thank</a:t>
            </a:r>
            <a:r>
              <a:rPr lang="en-US" sz="1400" baseline="0" dirty="0" smtClean="0"/>
              <a:t> you for inviting me here today to share with you a major reform agenda of the Philippine Government – the Public Financial Management Reform or PFM, for short.   </a:t>
            </a:r>
          </a:p>
          <a:p>
            <a:endParaRPr lang="en-US" sz="1400" baseline="0" dirty="0" smtClean="0"/>
          </a:p>
          <a:p>
            <a:r>
              <a:rPr lang="en-US" sz="1400" baseline="0" dirty="0" smtClean="0"/>
              <a:t>I would like to begin with a video presentation on the PFM Reform called “The Story of Juan.”  (PLAY VIDEO)</a:t>
            </a:r>
          </a:p>
          <a:p>
            <a:r>
              <a:rPr lang="en-US" sz="1400" baseline="0" dirty="0" smtClean="0"/>
              <a:t> </a:t>
            </a:r>
          </a:p>
          <a:p>
            <a:r>
              <a:rPr lang="en-US" sz="1400" baseline="0" dirty="0" smtClean="0"/>
              <a:t>(NOTE TO PRESENTER)</a:t>
            </a:r>
          </a:p>
          <a:p>
            <a:r>
              <a:rPr lang="en-US" sz="1400" dirty="0" smtClean="0"/>
              <a:t>Insert</a:t>
            </a:r>
            <a:r>
              <a:rPr lang="en-US" sz="1400" baseline="0" dirty="0" smtClean="0"/>
              <a:t> a short activity to help “warm up” the audience. Give a PFM collateral (e.g. mug) as prize. </a:t>
            </a:r>
            <a:endParaRPr lang="en-US" sz="1400" dirty="0"/>
          </a:p>
          <a:p>
            <a:r>
              <a:rPr lang="en-US" sz="1400" baseline="0" dirty="0" smtClean="0"/>
              <a:t>Suggested</a:t>
            </a:r>
            <a:r>
              <a:rPr lang="en-US" sz="1400" dirty="0" smtClean="0"/>
              <a:t> Activity:</a:t>
            </a:r>
            <a:r>
              <a:rPr lang="en-US" sz="1400" dirty="0"/>
              <a:t> </a:t>
            </a:r>
            <a:r>
              <a:rPr lang="en-US" sz="1400" baseline="0" dirty="0" smtClean="0"/>
              <a:t>Question and Answer/Quiz (1-2 questions only)</a:t>
            </a:r>
          </a:p>
          <a:p>
            <a:r>
              <a:rPr lang="en-US" sz="1400" dirty="0" smtClean="0"/>
              <a:t>Question 1:</a:t>
            </a:r>
            <a:r>
              <a:rPr lang="en-US" sz="1400" baseline="0" dirty="0" smtClean="0"/>
              <a:t>  Name three senior government officials in the video?  </a:t>
            </a:r>
          </a:p>
          <a:p>
            <a:r>
              <a:rPr lang="en-US" sz="1400" baseline="0" dirty="0" smtClean="0"/>
              <a:t>Question 2:  Name one PFM project shown in the video? </a:t>
            </a:r>
          </a:p>
          <a:p>
            <a:r>
              <a:rPr lang="en-US" sz="1400" baseline="0" dirty="0" smtClean="0"/>
              <a:t>Question 3:  How many PFM projects are there? (Answer: 6 projects)</a:t>
            </a:r>
          </a:p>
          <a:p>
            <a:r>
              <a:rPr lang="en-US" sz="1400" baseline="0" dirty="0" smtClean="0"/>
              <a:t>(Note: The question may be customized so it’s relevant to agency, e.g. name DOF officials if presentation is made to DOF officials)</a:t>
            </a:r>
          </a:p>
          <a:p>
            <a:r>
              <a:rPr lang="en-US" sz="1400" baseline="0" dirty="0" smtClean="0"/>
              <a:t> </a:t>
            </a:r>
          </a:p>
        </p:txBody>
      </p:sp>
      <p:sp>
        <p:nvSpPr>
          <p:cNvPr id="4" name="Slide Number Placeholder 3"/>
          <p:cNvSpPr>
            <a:spLocks noGrp="1"/>
          </p:cNvSpPr>
          <p:nvPr>
            <p:ph type="sldNum" sz="quarter" idx="10"/>
          </p:nvPr>
        </p:nvSpPr>
        <p:spPr/>
        <p:txBody>
          <a:bodyPr/>
          <a:lstStyle/>
          <a:p>
            <a:fld id="{6674AF01-7831-44A9-A186-06C16242E398}" type="slidenum">
              <a:rPr lang="en-US" smtClean="0"/>
              <a:pPr/>
              <a:t>1</a:t>
            </a:fld>
            <a:endParaRPr lang="en-US" dirty="0"/>
          </a:p>
        </p:txBody>
      </p:sp>
    </p:spTree>
    <p:extLst>
      <p:ext uri="{BB962C8B-B14F-4D97-AF65-F5344CB8AC3E}">
        <p14:creationId xmlns:p14="http://schemas.microsoft.com/office/powerpoint/2010/main" val="381779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Wingdings" pitchFamily="2" charset="2"/>
              <a:buNone/>
            </a:pPr>
            <a:r>
              <a:rPr lang="en-US" dirty="0" smtClean="0"/>
              <a:t>The</a:t>
            </a:r>
            <a:r>
              <a:rPr lang="en-US" baseline="0" dirty="0" smtClean="0"/>
              <a:t> reform shall produce concrete outputs – a functional GIFMIS and TSA by 2016, with the desired outcomes:</a:t>
            </a:r>
          </a:p>
          <a:p>
            <a:pPr marL="285750" lvl="0" indent="-285750">
              <a:buFont typeface="+mj-lt"/>
              <a:buAutoNum type="arabicPeriod"/>
            </a:pPr>
            <a:r>
              <a:rPr lang="en-US" dirty="0" smtClean="0"/>
              <a:t>Real-time on-line monitoring and control of obligations and their</a:t>
            </a:r>
            <a:r>
              <a:rPr lang="en-US" baseline="0" dirty="0" smtClean="0"/>
              <a:t> </a:t>
            </a:r>
            <a:r>
              <a:rPr lang="en-US" dirty="0" smtClean="0"/>
              <a:t>direct links to cash disbursements </a:t>
            </a:r>
          </a:p>
          <a:p>
            <a:pPr marL="285750" lvl="0" indent="-285750">
              <a:buFont typeface="+mj-lt"/>
              <a:buAutoNum type="arabicPeriod"/>
            </a:pPr>
            <a:r>
              <a:rPr lang="en-US" dirty="0" smtClean="0"/>
              <a:t>Consolidated financial management reporting requirements using a harmonized classification of accounts including</a:t>
            </a:r>
          </a:p>
          <a:p>
            <a:pPr marL="742950" lvl="1" indent="-285750">
              <a:buFont typeface="Wingdings" pitchFamily="2" charset="2"/>
              <a:buChar char="§"/>
            </a:pPr>
            <a:r>
              <a:rPr lang="en-US" dirty="0" smtClean="0"/>
              <a:t>Budgetary accounts – appropriations, allotments, obligations and expenditures</a:t>
            </a:r>
          </a:p>
          <a:p>
            <a:pPr marL="742950" lvl="1" indent="-285750">
              <a:buFont typeface="Wingdings" pitchFamily="2" charset="2"/>
              <a:buChar char="§"/>
            </a:pPr>
            <a:r>
              <a:rPr lang="en-US" dirty="0" smtClean="0"/>
              <a:t>Treasury accounts – cash flow statements of the National Treasury</a:t>
            </a:r>
          </a:p>
          <a:p>
            <a:pPr marL="742950" lvl="1" indent="-285750">
              <a:buFont typeface="Wingdings" pitchFamily="2" charset="2"/>
              <a:buChar char="§"/>
            </a:pPr>
            <a:r>
              <a:rPr lang="en-US" dirty="0" smtClean="0"/>
              <a:t>General ledger accounts – assets, liabilities, equity, income and expenses</a:t>
            </a:r>
          </a:p>
          <a:p>
            <a:pPr marL="285750" lvl="0" indent="-285750">
              <a:buFont typeface="+mj-lt"/>
              <a:buAutoNum type="arabicPeriod"/>
            </a:pPr>
            <a:r>
              <a:rPr lang="en-US" dirty="0" smtClean="0"/>
              <a:t>A single treasury account that provides BTr a more effective way of cash management, a more economical system for cash disbursements, and enables it to reconcile bank balances and remove revenue and expenditure floats;</a:t>
            </a:r>
          </a:p>
          <a:p>
            <a:pPr marL="285750" lvl="0" indent="-285750">
              <a:buFont typeface="+mj-lt"/>
              <a:buAutoNum type="arabicPeriod"/>
            </a:pPr>
            <a:r>
              <a:rPr lang="en-US" dirty="0" smtClean="0"/>
              <a:t>A predictable and streamlined allotment and cash release program throughout the year to support the operations of implementing agencies based on reliable cash forecasting and programming by DBM and the BTr;</a:t>
            </a:r>
          </a:p>
          <a:p>
            <a:pPr marL="285750" lvl="0" indent="-285750">
              <a:buFont typeface="+mj-lt"/>
              <a:buAutoNum type="arabicPeriod"/>
            </a:pPr>
            <a:r>
              <a:rPr lang="en-US" dirty="0" smtClean="0"/>
              <a:t>Regular in-year reports on the status of budget execution, and timely year-end audit reports of agency financial and physical operations which will be used in the budget preparation process, the Congressional debate on agency budgets and performance, and the public’s participation in the budget process; and</a:t>
            </a:r>
          </a:p>
          <a:p>
            <a:pPr marL="285750" lvl="0" indent="-285750">
              <a:buFont typeface="+mj-lt"/>
              <a:buAutoNum type="arabicPeriod"/>
            </a:pPr>
            <a:r>
              <a:rPr lang="en-US" dirty="0" smtClean="0"/>
              <a:t>Systematic recording and reporting of all liabilities of government entities including guaranteed and contingent liabilities to enable national government to manage its financial exposure.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674AF01-7831-44A9-A186-06C16242E398}" type="slidenum">
              <a:rPr lang="en-US" smtClean="0"/>
              <a:pPr/>
              <a:t>10</a:t>
            </a:fld>
            <a:endParaRPr lang="en-US" dirty="0"/>
          </a:p>
        </p:txBody>
      </p:sp>
    </p:spTree>
    <p:extLst>
      <p:ext uri="{BB962C8B-B14F-4D97-AF65-F5344CB8AC3E}">
        <p14:creationId xmlns:p14="http://schemas.microsoft.com/office/powerpoint/2010/main" val="3407575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t>Finally to our third key question:  How do we achieve the reforms envisioned?</a:t>
            </a:r>
          </a:p>
          <a:p>
            <a:endParaRPr lang="en-US" sz="1400" baseline="0" dirty="0" smtClean="0"/>
          </a:p>
        </p:txBody>
      </p:sp>
      <p:sp>
        <p:nvSpPr>
          <p:cNvPr id="4" name="Slide Number Placeholder 3"/>
          <p:cNvSpPr>
            <a:spLocks noGrp="1"/>
          </p:cNvSpPr>
          <p:nvPr>
            <p:ph type="sldNum" sz="quarter" idx="10"/>
          </p:nvPr>
        </p:nvSpPr>
        <p:spPr/>
        <p:txBody>
          <a:bodyPr/>
          <a:lstStyle/>
          <a:p>
            <a:fld id="{6674AF01-7831-44A9-A186-06C16242E398}" type="slidenum">
              <a:rPr lang="en-US" smtClean="0"/>
              <a:pPr/>
              <a:t>11</a:t>
            </a:fld>
            <a:endParaRPr lang="en-US" dirty="0"/>
          </a:p>
        </p:txBody>
      </p:sp>
    </p:spTree>
    <p:extLst>
      <p:ext uri="{BB962C8B-B14F-4D97-AF65-F5344CB8AC3E}">
        <p14:creationId xmlns:p14="http://schemas.microsoft.com/office/powerpoint/2010/main" val="3859014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a:t>
            </a:r>
            <a:r>
              <a:rPr lang="en-US" sz="1400" baseline="0" dirty="0" smtClean="0"/>
              <a:t> strategies laid out in the PFM Roadmap are translated into operational terms through six projects:</a:t>
            </a:r>
          </a:p>
          <a:p>
            <a:pPr marL="228600" indent="-228600">
              <a:buAutoNum type="arabicPeriod"/>
            </a:pPr>
            <a:r>
              <a:rPr lang="en-US" sz="1400" baseline="0" dirty="0" smtClean="0"/>
              <a:t>GIFMIS Development</a:t>
            </a:r>
          </a:p>
          <a:p>
            <a:pPr marL="228600" indent="-228600">
              <a:buAutoNum type="arabicPeriod"/>
            </a:pPr>
            <a:r>
              <a:rPr lang="en-US" sz="1400" baseline="0" dirty="0" smtClean="0"/>
              <a:t>Budget Reporting and Performance Standards</a:t>
            </a:r>
          </a:p>
          <a:p>
            <a:pPr marL="228600" indent="-228600">
              <a:buAutoNum type="arabicPeriod"/>
            </a:pPr>
            <a:r>
              <a:rPr lang="en-US" sz="1400" baseline="0" dirty="0" smtClean="0"/>
              <a:t>Accounting and Auditing Reforms</a:t>
            </a:r>
          </a:p>
          <a:p>
            <a:pPr marL="228600" indent="-228600">
              <a:buAutoNum type="arabicPeriod"/>
            </a:pPr>
            <a:r>
              <a:rPr lang="en-US" sz="1400" baseline="0" dirty="0" smtClean="0"/>
              <a:t>Treasury Cash Management Operations Improvement</a:t>
            </a:r>
          </a:p>
          <a:p>
            <a:pPr marL="228600" indent="-228600">
              <a:buAutoNum type="arabicPeriod"/>
            </a:pPr>
            <a:r>
              <a:rPr lang="en-US" sz="1400" baseline="0" dirty="0" smtClean="0"/>
              <a:t>Liability Management, and</a:t>
            </a:r>
          </a:p>
          <a:p>
            <a:pPr marL="228600" indent="-228600">
              <a:buAutoNum type="arabicPeriod"/>
            </a:pPr>
            <a:r>
              <a:rPr lang="en-US" sz="1400" baseline="0" dirty="0" smtClean="0"/>
              <a:t>Capacity Building </a:t>
            </a:r>
          </a:p>
          <a:p>
            <a:pPr marL="228600" indent="-228600">
              <a:buAutoNum type="arabicPeriod"/>
            </a:pPr>
            <a:endParaRPr lang="en-US" sz="1400" baseline="0" dirty="0" smtClean="0"/>
          </a:p>
          <a:p>
            <a:pPr marL="0" indent="0">
              <a:buNone/>
            </a:pPr>
            <a:r>
              <a:rPr lang="en-US" sz="1400" baseline="0" dirty="0" smtClean="0"/>
              <a:t>Each project has its own focus and outputs, delivered through partner spending agencies, service providers and development partners like AusAID.  The Philippine Government has allocated almost P1 billion of eGov funds to these PFM projects in addition to AusAID support of P1.2 billion in 5 years.</a:t>
            </a:r>
          </a:p>
          <a:p>
            <a:pPr marL="0" indent="0">
              <a:buNone/>
            </a:pPr>
            <a:endParaRPr lang="en-US" sz="1400" baseline="0" dirty="0" smtClean="0"/>
          </a:p>
          <a:p>
            <a:pPr marL="0" indent="0">
              <a:buNone/>
            </a:pPr>
            <a:r>
              <a:rPr lang="en-US" sz="1400" baseline="0" dirty="0" smtClean="0"/>
              <a:t>(NOTE: PROCEED TO SHOWING/READING EACH PROJECT OBJECTIVE)</a:t>
            </a:r>
          </a:p>
          <a:p>
            <a:pPr marL="0" indent="0">
              <a:buNone/>
            </a:pPr>
            <a:endParaRPr lang="en-US" sz="1400" dirty="0"/>
          </a:p>
        </p:txBody>
      </p:sp>
      <p:sp>
        <p:nvSpPr>
          <p:cNvPr id="4" name="Slide Number Placeholder 3"/>
          <p:cNvSpPr>
            <a:spLocks noGrp="1"/>
          </p:cNvSpPr>
          <p:nvPr>
            <p:ph type="sldNum" sz="quarter" idx="10"/>
          </p:nvPr>
        </p:nvSpPr>
        <p:spPr/>
        <p:txBody>
          <a:bodyPr/>
          <a:lstStyle/>
          <a:p>
            <a:fld id="{6674AF01-7831-44A9-A186-06C16242E398}" type="slidenum">
              <a:rPr lang="en-US" smtClean="0"/>
              <a:pPr/>
              <a:t>12</a:t>
            </a:fld>
            <a:endParaRPr lang="en-US" dirty="0"/>
          </a:p>
        </p:txBody>
      </p:sp>
    </p:spTree>
    <p:extLst>
      <p:ext uri="{BB962C8B-B14F-4D97-AF65-F5344CB8AC3E}">
        <p14:creationId xmlns:p14="http://schemas.microsoft.com/office/powerpoint/2010/main" val="643631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t>Since the signing of EO 55 in late 2011, what have we</a:t>
            </a:r>
            <a:r>
              <a:rPr lang="en-US" sz="1400" dirty="0"/>
              <a:t> </a:t>
            </a:r>
            <a:r>
              <a:rPr lang="en-US" sz="1400" baseline="0" dirty="0" smtClean="0"/>
              <a:t>accomplished so far in implementing the reforms?</a:t>
            </a:r>
          </a:p>
          <a:p>
            <a:endParaRPr lang="en-US" sz="1400" baseline="0" dirty="0" smtClean="0"/>
          </a:p>
        </p:txBody>
      </p:sp>
      <p:sp>
        <p:nvSpPr>
          <p:cNvPr id="4" name="Slide Number Placeholder 3"/>
          <p:cNvSpPr>
            <a:spLocks noGrp="1"/>
          </p:cNvSpPr>
          <p:nvPr>
            <p:ph type="sldNum" sz="quarter" idx="10"/>
          </p:nvPr>
        </p:nvSpPr>
        <p:spPr/>
        <p:txBody>
          <a:bodyPr/>
          <a:lstStyle/>
          <a:p>
            <a:fld id="{6674AF01-7831-44A9-A186-06C16242E398}" type="slidenum">
              <a:rPr lang="en-US" smtClean="0"/>
              <a:pPr/>
              <a:t>13</a:t>
            </a:fld>
            <a:endParaRPr lang="en-US" dirty="0"/>
          </a:p>
        </p:txBody>
      </p:sp>
    </p:spTree>
    <p:extLst>
      <p:ext uri="{BB962C8B-B14F-4D97-AF65-F5344CB8AC3E}">
        <p14:creationId xmlns:p14="http://schemas.microsoft.com/office/powerpoint/2010/main" val="3859014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In</a:t>
            </a:r>
            <a:r>
              <a:rPr lang="en-US" sz="1400" baseline="0" dirty="0" smtClean="0"/>
              <a:t> the past year, we have accomplished the following milestones or major outputs on target: </a:t>
            </a:r>
          </a:p>
          <a:p>
            <a:pPr marL="228600" indent="-228600">
              <a:buAutoNum type="arabicPeriod"/>
            </a:pPr>
            <a:r>
              <a:rPr lang="en-US" sz="1400" baseline="0" dirty="0" smtClean="0"/>
              <a:t>Unified Accounts Code Structure</a:t>
            </a:r>
          </a:p>
          <a:p>
            <a:pPr marL="228600" indent="-228600">
              <a:buAutoNum type="arabicPeriod"/>
            </a:pPr>
            <a:r>
              <a:rPr lang="en-US" sz="1400" baseline="0" dirty="0" smtClean="0"/>
              <a:t>New Revised Chart of Accounts </a:t>
            </a:r>
          </a:p>
          <a:p>
            <a:pPr marL="228600" indent="-228600">
              <a:buAutoNum type="arabicPeriod"/>
            </a:pPr>
            <a:r>
              <a:rPr lang="en-US" sz="1400" baseline="0" dirty="0" smtClean="0"/>
              <a:t>Online Submission of Budget Proposal System</a:t>
            </a:r>
          </a:p>
          <a:p>
            <a:pPr marL="228600" indent="-228600">
              <a:buAutoNum type="arabicPeriod"/>
            </a:pPr>
            <a:r>
              <a:rPr lang="en-US" sz="1400" baseline="0" dirty="0" smtClean="0"/>
              <a:t>Treasury Single Account Conceptual Design</a:t>
            </a:r>
          </a:p>
          <a:p>
            <a:pPr marL="228600" indent="-228600">
              <a:buAutoNum type="arabicPeriod"/>
            </a:pPr>
            <a:r>
              <a:rPr lang="en-US" sz="1400" baseline="0" dirty="0" smtClean="0"/>
              <a:t>GIFMIS Conceptual Design</a:t>
            </a:r>
          </a:p>
          <a:p>
            <a:pPr marL="228600" indent="-228600">
              <a:buAutoNum type="arabicPeriod"/>
            </a:pPr>
            <a:endParaRPr lang="en-US" sz="1400" baseline="0" dirty="0" smtClean="0"/>
          </a:p>
          <a:p>
            <a:pPr marL="0" indent="0">
              <a:buNone/>
            </a:pPr>
            <a:endParaRPr lang="en-US" sz="1400" baseline="0" dirty="0" smtClean="0"/>
          </a:p>
          <a:p>
            <a:endParaRPr lang="en-US" sz="1400" dirty="0"/>
          </a:p>
        </p:txBody>
      </p:sp>
      <p:sp>
        <p:nvSpPr>
          <p:cNvPr id="4" name="Slide Number Placeholder 3"/>
          <p:cNvSpPr>
            <a:spLocks noGrp="1"/>
          </p:cNvSpPr>
          <p:nvPr>
            <p:ph type="sldNum" sz="quarter" idx="10"/>
          </p:nvPr>
        </p:nvSpPr>
        <p:spPr/>
        <p:txBody>
          <a:bodyPr/>
          <a:lstStyle/>
          <a:p>
            <a:fld id="{6674AF01-7831-44A9-A186-06C16242E398}" type="slidenum">
              <a:rPr lang="en-US" smtClean="0"/>
              <a:pPr/>
              <a:t>14</a:t>
            </a:fld>
            <a:endParaRPr lang="en-US" dirty="0"/>
          </a:p>
        </p:txBody>
      </p:sp>
    </p:spTree>
    <p:extLst>
      <p:ext uri="{BB962C8B-B14F-4D97-AF65-F5344CB8AC3E}">
        <p14:creationId xmlns:p14="http://schemas.microsoft.com/office/powerpoint/2010/main" val="1708271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xfrm>
            <a:off x="686121" y="4343437"/>
            <a:ext cx="5485760" cy="4505549"/>
          </a:xfrm>
          <a:noFill/>
          <a:ln/>
        </p:spPr>
        <p:txBody>
          <a:bodyPr/>
          <a:lstStyle/>
          <a:p>
            <a:pPr algn="just">
              <a:spcBef>
                <a:spcPct val="0"/>
              </a:spcBef>
            </a:pPr>
            <a:r>
              <a:rPr lang="en-US" sz="1400" dirty="0" smtClean="0"/>
              <a:t>A</a:t>
            </a:r>
            <a:r>
              <a:rPr lang="en-US" sz="1400" baseline="0" dirty="0" smtClean="0"/>
              <a:t> key milestone of the PFM program is the UACS or Unified Accounts Code Structure.  To understand what the UACS is about, we need to understand one of the more visible PFM system gaps – the messy traffic of financial reporting – as described in the PFM reform roadmap document.</a:t>
            </a:r>
          </a:p>
          <a:p>
            <a:pPr algn="just">
              <a:spcBef>
                <a:spcPct val="0"/>
              </a:spcBef>
            </a:pPr>
            <a:endParaRPr lang="en-US" sz="1400" baseline="0" dirty="0" smtClean="0"/>
          </a:p>
          <a:p>
            <a:pPr algn="just">
              <a:spcBef>
                <a:spcPct val="0"/>
              </a:spcBef>
            </a:pPr>
            <a:r>
              <a:rPr lang="en-US" sz="1400" dirty="0" smtClean="0"/>
              <a:t>As</a:t>
            </a:r>
            <a:r>
              <a:rPr lang="en-US" sz="1400" baseline="0" dirty="0" smtClean="0"/>
              <a:t> the diagram shows, too many reports in duplicative and redundant formats, i.e. </a:t>
            </a:r>
            <a:r>
              <a:rPr lang="en-US" sz="1400" dirty="0" smtClean="0"/>
              <a:t>around </a:t>
            </a:r>
            <a:r>
              <a:rPr lang="en-US" sz="1400" dirty="0"/>
              <a:t>50 </a:t>
            </a:r>
            <a:r>
              <a:rPr lang="en-US" sz="1400" dirty="0" smtClean="0"/>
              <a:t>reports,</a:t>
            </a:r>
            <a:r>
              <a:rPr lang="en-US" sz="1400" baseline="0" dirty="0" smtClean="0"/>
              <a:t> are </a:t>
            </a:r>
            <a:r>
              <a:rPr lang="en-US" sz="1400" dirty="0" smtClean="0"/>
              <a:t>manually prepared by spending agencies and</a:t>
            </a:r>
            <a:r>
              <a:rPr lang="en-US" sz="1400" baseline="0" dirty="0" smtClean="0"/>
              <a:t> submitted </a:t>
            </a:r>
            <a:r>
              <a:rPr lang="en-US" sz="1400" dirty="0" smtClean="0"/>
              <a:t>to </a:t>
            </a:r>
            <a:r>
              <a:rPr lang="en-US" sz="1400" baseline="0" dirty="0" smtClean="0"/>
              <a:t>COA and DBM. In addition, info systems are fragmented, unlinked and produce data which cannot be reconciled and translated into useful information for meaningful analysis. </a:t>
            </a:r>
          </a:p>
          <a:p>
            <a:pPr algn="just">
              <a:spcBef>
                <a:spcPct val="0"/>
              </a:spcBef>
            </a:pPr>
            <a:endParaRPr lang="en-US" sz="1400" dirty="0"/>
          </a:p>
          <a:p>
            <a:pPr algn="just">
              <a:spcBef>
                <a:spcPct val="0"/>
              </a:spcBef>
            </a:pPr>
            <a:r>
              <a:rPr lang="en-US" sz="1400" dirty="0"/>
              <a:t>This </a:t>
            </a:r>
            <a:r>
              <a:rPr lang="en-US" sz="1400" dirty="0" smtClean="0"/>
              <a:t>“messy</a:t>
            </a:r>
            <a:r>
              <a:rPr lang="en-US" sz="1400" baseline="0" dirty="0" smtClean="0"/>
              <a:t> traffic of documents” </a:t>
            </a:r>
            <a:r>
              <a:rPr lang="en-US" sz="1400" dirty="0" smtClean="0"/>
              <a:t>results </a:t>
            </a:r>
            <a:r>
              <a:rPr lang="en-US" sz="1400" dirty="0"/>
              <a:t>in poor reporting and monitoring of fund utilization, and yes, weak accountability systems. </a:t>
            </a:r>
            <a:r>
              <a:rPr lang="en-US" sz="1400" dirty="0" smtClean="0"/>
              <a:t>And</a:t>
            </a:r>
            <a:r>
              <a:rPr lang="en-US" sz="1400" baseline="0" dirty="0" smtClean="0"/>
              <a:t> as we know,</a:t>
            </a:r>
            <a:r>
              <a:rPr lang="en-US" sz="1400" dirty="0" smtClean="0"/>
              <a:t> </a:t>
            </a:r>
            <a:r>
              <a:rPr lang="en-US" sz="1400" dirty="0"/>
              <a:t>poor reporting leads to poor planning and </a:t>
            </a:r>
            <a:r>
              <a:rPr lang="en-US" sz="1400" dirty="0" smtClean="0"/>
              <a:t>budgeting,</a:t>
            </a:r>
            <a:r>
              <a:rPr lang="en-US" sz="1400" baseline="0" dirty="0" smtClean="0"/>
              <a:t> which leads to poor execution of the budget, inefficiency and even waste</a:t>
            </a:r>
            <a:r>
              <a:rPr lang="en-US" sz="1400" dirty="0" smtClean="0"/>
              <a:t>.  </a:t>
            </a:r>
            <a:endParaRPr lang="en-US" sz="1400" dirty="0"/>
          </a:p>
          <a:p>
            <a:pPr algn="just">
              <a:spcBef>
                <a:spcPct val="0"/>
              </a:spcBef>
            </a:pPr>
            <a:endParaRPr lang="en-US" sz="1400" dirty="0"/>
          </a:p>
          <a:p>
            <a:pPr algn="just">
              <a:spcBef>
                <a:spcPct val="0"/>
              </a:spcBef>
            </a:pPr>
            <a:r>
              <a:rPr lang="en-PH" sz="1400" dirty="0"/>
              <a:t>In the long run</a:t>
            </a:r>
            <a:r>
              <a:rPr lang="en-PH" sz="1400" dirty="0" smtClean="0"/>
              <a:t>, </a:t>
            </a:r>
            <a:r>
              <a:rPr lang="en-PH" sz="1400" dirty="0"/>
              <a:t>we want to see a more systematic, integrated and orderly PFM system and information system that will </a:t>
            </a:r>
            <a:r>
              <a:rPr lang="en-PH" sz="1400" dirty="0" smtClean="0"/>
              <a:t>remove the messy traffic of financial documents and improve PFM by making available real time, reliable and accurate financial information for decision making. </a:t>
            </a:r>
            <a:endParaRPr lang="en-PH" sz="1400" dirty="0"/>
          </a:p>
          <a:p>
            <a:pPr algn="just">
              <a:spcBef>
                <a:spcPct val="0"/>
              </a:spcBef>
            </a:pPr>
            <a:endParaRPr lang="en-PH" sz="1400" dirty="0"/>
          </a:p>
        </p:txBody>
      </p:sp>
      <p:sp>
        <p:nvSpPr>
          <p:cNvPr id="26627" name="Slide Number Placeholder 3"/>
          <p:cNvSpPr>
            <a:spLocks noGrp="1"/>
          </p:cNvSpPr>
          <p:nvPr>
            <p:ph type="sldNum" sz="quarter" idx="5"/>
          </p:nvPr>
        </p:nvSpPr>
        <p:spPr>
          <a:noFill/>
        </p:spPr>
        <p:txBody>
          <a:bodyPr/>
          <a:lstStyle/>
          <a:p>
            <a:fld id="{A52FA998-2A43-41FE-BE70-22E5B9901125}" type="slidenum">
              <a:rPr lang="en-PH"/>
              <a:pPr/>
              <a:t>15</a:t>
            </a:fld>
            <a:endParaRPr lang="en-PH"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A way out of the “messy traffic” of financial reporting is the UACS or Unified Accounts Code Structure</a:t>
            </a:r>
            <a:r>
              <a:rPr lang="en-US" sz="1400" baseline="0" dirty="0" smtClean="0"/>
              <a:t> – a major reform output in 2012. </a:t>
            </a:r>
            <a:endParaRPr lang="en-US" sz="1400" dirty="0" smtClean="0"/>
          </a:p>
          <a:p>
            <a:endParaRPr lang="en-US" sz="1400" dirty="0"/>
          </a:p>
          <a:p>
            <a:r>
              <a:rPr lang="en-US" sz="1400" dirty="0" smtClean="0"/>
              <a:t>UACS provides a single classification system from</a:t>
            </a:r>
            <a:r>
              <a:rPr lang="en-US" sz="1400" baseline="0" dirty="0" smtClean="0"/>
              <a:t> </a:t>
            </a:r>
            <a:r>
              <a:rPr lang="en-US" sz="1400" dirty="0" smtClean="0"/>
              <a:t>budgeting and accounting to </a:t>
            </a:r>
            <a:r>
              <a:rPr lang="en-US" sz="1400" baseline="0" dirty="0" smtClean="0"/>
              <a:t>financial reporting</a:t>
            </a:r>
            <a:r>
              <a:rPr lang="en-US" sz="1400" dirty="0" smtClean="0"/>
              <a:t>. With UACS, oversight agencies and spending agencies will now use a common chart of accounts and codes to logically identify, track and report financial transactions</a:t>
            </a:r>
            <a:r>
              <a:rPr lang="en-US" sz="1400" baseline="0" dirty="0" smtClean="0"/>
              <a:t> according to funding, organization, location, MFO/PAP and and object code.</a:t>
            </a:r>
            <a:endParaRPr lang="en-US" sz="1400" dirty="0" smtClean="0"/>
          </a:p>
          <a:p>
            <a:endParaRPr lang="en-US"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UACS will</a:t>
            </a:r>
            <a:r>
              <a:rPr lang="en-US" baseline="0" dirty="0" smtClean="0">
                <a:latin typeface="+mn-lt"/>
              </a:rPr>
              <a:t> also </a:t>
            </a:r>
            <a:r>
              <a:rPr lang="en-US" dirty="0" smtClean="0">
                <a:latin typeface="+mn-lt"/>
              </a:rPr>
              <a:t>enable reporting of actual revenues collections and expenditures compared with programmed revenues and expenditures.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mn-lt"/>
              </a:rPr>
              <a:t>UACS allows for the comparison of:</a:t>
            </a:r>
            <a:r>
              <a:rPr lang="en-US" dirty="0" smtClean="0">
                <a:latin typeface="+mn-lt"/>
              </a:rPr>
              <a:t> </a:t>
            </a:r>
          </a:p>
          <a:p>
            <a:pPr marL="171450" lvl="0" indent="-171450">
              <a:buFont typeface="Arial" pitchFamily="34" charset="0"/>
              <a:buChar char="•"/>
            </a:pPr>
            <a:r>
              <a:rPr lang="en-US" dirty="0" smtClean="0">
                <a:latin typeface="+mn-lt"/>
              </a:rPr>
              <a:t>allotment releases vs. appropriations,</a:t>
            </a:r>
          </a:p>
          <a:p>
            <a:pPr marL="171450" lvl="0" indent="-171450">
              <a:buFont typeface="Arial" pitchFamily="34" charset="0"/>
              <a:buChar char="•"/>
            </a:pPr>
            <a:r>
              <a:rPr lang="en-US" dirty="0" smtClean="0">
                <a:latin typeface="+mn-lt"/>
              </a:rPr>
              <a:t>obligations vs. releases, and </a:t>
            </a:r>
          </a:p>
          <a:p>
            <a:pPr marL="171450" lvl="0" indent="-171450">
              <a:buFont typeface="Arial" pitchFamily="34" charset="0"/>
              <a:buChar char="•"/>
            </a:pPr>
            <a:r>
              <a:rPr lang="en-US" dirty="0" smtClean="0">
                <a:latin typeface="+mn-lt"/>
              </a:rPr>
              <a:t>actual disbursements vs. obligations for programs/activities/projects of spending agencies</a:t>
            </a:r>
          </a:p>
          <a:p>
            <a:endParaRPr lang="en-US" sz="1400" dirty="0" smtClean="0"/>
          </a:p>
          <a:p>
            <a:r>
              <a:rPr lang="en-US" sz="1400" dirty="0" smtClean="0"/>
              <a:t>Training</a:t>
            </a:r>
            <a:r>
              <a:rPr lang="en-US" sz="1400" baseline="0" dirty="0" smtClean="0"/>
              <a:t> on UACS  and the UACS-compliant OSBPS began in March 2013 and will continue the rest of the year as we move to the budget execution and accoumtabili8ty phases.  Likewise, UACS training and change management activities will be synchronized with the training on COA’s new Revised Chart of Accounts that will start May 2013. </a:t>
            </a:r>
            <a:endParaRPr lang="en-US" sz="1400" dirty="0"/>
          </a:p>
        </p:txBody>
      </p:sp>
      <p:sp>
        <p:nvSpPr>
          <p:cNvPr id="4" name="Slide Number Placeholder 3"/>
          <p:cNvSpPr>
            <a:spLocks noGrp="1"/>
          </p:cNvSpPr>
          <p:nvPr>
            <p:ph type="sldNum" sz="quarter" idx="10"/>
          </p:nvPr>
        </p:nvSpPr>
        <p:spPr/>
        <p:txBody>
          <a:bodyPr/>
          <a:lstStyle/>
          <a:p>
            <a:fld id="{6674AF01-7831-44A9-A186-06C16242E398}" type="slidenum">
              <a:rPr lang="en-US" smtClean="0"/>
              <a:pPr/>
              <a:t>16</a:t>
            </a:fld>
            <a:endParaRPr lang="en-US" dirty="0"/>
          </a:p>
        </p:txBody>
      </p:sp>
    </p:spTree>
    <p:extLst>
      <p:ext uri="{BB962C8B-B14F-4D97-AF65-F5344CB8AC3E}">
        <p14:creationId xmlns:p14="http://schemas.microsoft.com/office/powerpoint/2010/main" val="3617715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PH" sz="1400" dirty="0" smtClean="0">
                <a:ea typeface="ＭＳ Ｐゴシック" pitchFamily="34" charset="-128"/>
                <a:cs typeface="Arial" charset="0"/>
              </a:rPr>
              <a:t>One</a:t>
            </a:r>
            <a:r>
              <a:rPr lang="en-PH" sz="1400" baseline="0" dirty="0" smtClean="0">
                <a:ea typeface="ＭＳ Ｐゴシック" pitchFamily="34" charset="-128"/>
                <a:cs typeface="Arial" charset="0"/>
              </a:rPr>
              <a:t> of the key applications of UACS is budget preparation.  Budget preparation and proposal submission is now made UACS-compliant with the rollout of the OSBPS or Online Submission of Budget Proposal System to spending agencies starting with the FY2014 budget preparation. </a:t>
            </a:r>
          </a:p>
          <a:p>
            <a:pPr marL="0" marR="0" indent="0" algn="l" defTabSz="914400" rtl="0" eaLnBrk="1" fontAlgn="auto" latinLnBrk="0" hangingPunct="1">
              <a:lnSpc>
                <a:spcPct val="100000"/>
              </a:lnSpc>
              <a:spcBef>
                <a:spcPct val="0"/>
              </a:spcBef>
              <a:spcAft>
                <a:spcPts val="0"/>
              </a:spcAft>
              <a:buClrTx/>
              <a:buSzTx/>
              <a:buFontTx/>
              <a:buNone/>
              <a:tabLst/>
              <a:defRPr/>
            </a:pPr>
            <a:endParaRPr lang="en-PH" sz="1400" baseline="0" dirty="0" smtClean="0">
              <a:ea typeface="ＭＳ Ｐゴシック" pitchFamily="34" charset="-128"/>
              <a:cs typeface="Arial"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en-PH" sz="1400" dirty="0" smtClean="0">
                <a:ea typeface="ＭＳ Ｐゴシック" pitchFamily="34" charset="-128"/>
                <a:cs typeface="Arial" charset="0"/>
              </a:rPr>
              <a:t>OSBPS aims</a:t>
            </a:r>
            <a:r>
              <a:rPr lang="en-PH" sz="1400" baseline="0" dirty="0" smtClean="0">
                <a:ea typeface="ＭＳ Ｐゴシック" pitchFamily="34" charset="-128"/>
                <a:cs typeface="Arial" charset="0"/>
              </a:rPr>
              <a:t> to </a:t>
            </a:r>
            <a:r>
              <a:rPr lang="en-PH" sz="1400" dirty="0" smtClean="0">
                <a:ea typeface="ＭＳ Ｐゴシック" pitchFamily="34" charset="-128"/>
                <a:cs typeface="Arial" charset="0"/>
              </a:rPr>
              <a:t>replace</a:t>
            </a:r>
            <a:r>
              <a:rPr lang="en-PH" sz="1400" baseline="0" dirty="0" smtClean="0">
                <a:ea typeface="ＭＳ Ｐゴシック" pitchFamily="34" charset="-128"/>
                <a:cs typeface="Arial" charset="0"/>
              </a:rPr>
              <a:t> </a:t>
            </a:r>
            <a:r>
              <a:rPr lang="en-PH" sz="1400" dirty="0" smtClean="0">
                <a:ea typeface="ＭＳ Ｐゴシック" pitchFamily="34" charset="-128"/>
                <a:cs typeface="Arial" charset="0"/>
              </a:rPr>
              <a:t>the</a:t>
            </a:r>
            <a:r>
              <a:rPr lang="en-PH" sz="1400" baseline="0" dirty="0" smtClean="0">
                <a:ea typeface="ＭＳ Ｐゴシック" pitchFamily="34" charset="-128"/>
                <a:cs typeface="Arial" charset="0"/>
              </a:rPr>
              <a:t> </a:t>
            </a:r>
            <a:r>
              <a:rPr lang="en-PH" sz="1400" dirty="0" smtClean="0">
                <a:ea typeface="ＭＳ Ｐゴシック" pitchFamily="34" charset="-128"/>
                <a:cs typeface="Arial" charset="0"/>
              </a:rPr>
              <a:t>paper and/or Excel</a:t>
            </a:r>
            <a:r>
              <a:rPr lang="en-PH" sz="1400" baseline="0" dirty="0" smtClean="0">
                <a:ea typeface="ＭＳ Ｐゴシック" pitchFamily="34" charset="-128"/>
                <a:cs typeface="Arial" charset="0"/>
              </a:rPr>
              <a:t> </a:t>
            </a:r>
            <a:r>
              <a:rPr lang="en-PH" sz="1400" dirty="0" smtClean="0">
                <a:ea typeface="ＭＳ Ｐゴシック" pitchFamily="34" charset="-128"/>
                <a:cs typeface="Arial" charset="0"/>
              </a:rPr>
              <a:t>files</a:t>
            </a:r>
            <a:r>
              <a:rPr lang="en-PH" sz="1400" baseline="0" dirty="0" smtClean="0">
                <a:ea typeface="ＭＳ Ｐゴシック" pitchFamily="34" charset="-128"/>
                <a:cs typeface="Arial" charset="0"/>
              </a:rPr>
              <a:t> </a:t>
            </a:r>
            <a:r>
              <a:rPr lang="en-PH" sz="1400" dirty="0" smtClean="0">
                <a:ea typeface="ＭＳ Ｐゴシック" pitchFamily="34" charset="-128"/>
                <a:cs typeface="Arial" charset="0"/>
              </a:rPr>
              <a:t>submitted</a:t>
            </a:r>
            <a:r>
              <a:rPr lang="en-PH" sz="1400" baseline="0" dirty="0" smtClean="0">
                <a:ea typeface="ＭＳ Ｐゴシック" pitchFamily="34" charset="-128"/>
                <a:cs typeface="Arial" charset="0"/>
              </a:rPr>
              <a:t> by spending agencies </a:t>
            </a:r>
            <a:r>
              <a:rPr lang="en-PH" sz="1400" dirty="0" smtClean="0">
                <a:ea typeface="ＭＳ Ｐゴシック" pitchFamily="34" charset="-128"/>
                <a:cs typeface="Arial" charset="0"/>
              </a:rPr>
              <a:t>to DBM.</a:t>
            </a:r>
            <a:r>
              <a:rPr lang="en-PH" sz="1400" baseline="0" dirty="0" smtClean="0">
                <a:ea typeface="ＭＳ Ｐゴシック" pitchFamily="34" charset="-128"/>
                <a:cs typeface="Arial" charset="0"/>
              </a:rPr>
              <a:t> With OSBPS, </a:t>
            </a:r>
            <a:r>
              <a:rPr lang="en-US" sz="1400" baseline="0" dirty="0" smtClean="0">
                <a:ea typeface="+mn-ea"/>
                <a:cs typeface="+mn-cs"/>
              </a:rPr>
              <a:t>s</a:t>
            </a:r>
            <a:r>
              <a:rPr lang="en-US" sz="1400" dirty="0" smtClean="0"/>
              <a:t>pending</a:t>
            </a:r>
            <a:r>
              <a:rPr lang="en-US" sz="1400" baseline="0" dirty="0" smtClean="0"/>
              <a:t> </a:t>
            </a:r>
            <a:r>
              <a:rPr lang="en-US" sz="1400" dirty="0" smtClean="0"/>
              <a:t>agencies can now encode their budget proposals directly</a:t>
            </a:r>
            <a:r>
              <a:rPr lang="en-US" sz="1400" baseline="0" dirty="0" smtClean="0"/>
              <a:t> into OSBPS.  OSBPS data in turn will be </a:t>
            </a:r>
            <a:r>
              <a:rPr lang="en-US" sz="1400" dirty="0" smtClean="0"/>
              <a:t>automatically uploaded in the DBM’s Budget Preparation Management System (BPMS)</a:t>
            </a:r>
            <a:r>
              <a:rPr lang="en-US" sz="1400" baseline="0" dirty="0" smtClean="0"/>
              <a:t> to enable the preparation of the National Expenditure Program (NEP) for submission to Congress. </a:t>
            </a:r>
          </a:p>
          <a:p>
            <a:pPr eaLnBrk="1" hangingPunct="1">
              <a:spcBef>
                <a:spcPct val="0"/>
              </a:spcBef>
            </a:pPr>
            <a:endParaRPr lang="en-US" sz="1400" dirty="0" smtClean="0">
              <a:cs typeface="Arial" charset="0"/>
            </a:endParaRPr>
          </a:p>
        </p:txBody>
      </p:sp>
      <p:sp>
        <p:nvSpPr>
          <p:cNvPr id="4" name="Slide Number Placeholder 3"/>
          <p:cNvSpPr>
            <a:spLocks noGrp="1"/>
          </p:cNvSpPr>
          <p:nvPr>
            <p:ph type="sldNum" sz="quarter" idx="10"/>
          </p:nvPr>
        </p:nvSpPr>
        <p:spPr/>
        <p:txBody>
          <a:bodyPr/>
          <a:lstStyle/>
          <a:p>
            <a:fld id="{6674AF01-7831-44A9-A186-06C16242E398}" type="slidenum">
              <a:rPr lang="en-US" smtClean="0"/>
              <a:pPr/>
              <a:t>17</a:t>
            </a:fld>
            <a:endParaRPr lang="en-US" dirty="0"/>
          </a:p>
        </p:txBody>
      </p:sp>
    </p:spTree>
    <p:extLst>
      <p:ext uri="{BB962C8B-B14F-4D97-AF65-F5344CB8AC3E}">
        <p14:creationId xmlns:p14="http://schemas.microsoft.com/office/powerpoint/2010/main" val="2270553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400" dirty="0" smtClean="0"/>
              <a:t>A</a:t>
            </a:r>
            <a:r>
              <a:rPr lang="fr-FR" sz="1400" baseline="0" dirty="0" smtClean="0"/>
              <a:t>n assessment study conducted in 2012 showed that the </a:t>
            </a:r>
            <a:r>
              <a:rPr lang="fr-FR" sz="1400" b="0" dirty="0" smtClean="0"/>
              <a:t>budget is systematically under executed -- from 10 to 21 % over the past few years</a:t>
            </a:r>
            <a:r>
              <a:rPr lang="fr-FR" sz="1400" dirty="0" smtClean="0"/>
              <a:t>.  The problem is partly caused by weak monitoring and forecasting of revenue collections and agency disbursements and by the proliferation of bank accounts</a:t>
            </a:r>
            <a:r>
              <a:rPr lang="fr-FR" sz="1400" dirty="0"/>
              <a:t>  </a:t>
            </a:r>
            <a:r>
              <a:rPr lang="fr-FR" sz="1400" dirty="0" smtClean="0"/>
              <a:t>outside Treasury control.</a:t>
            </a:r>
          </a:p>
          <a:p>
            <a:endParaRPr lang="fr-FR" sz="1400" dirty="0" smtClean="0"/>
          </a:p>
          <a:p>
            <a:r>
              <a:rPr lang="fr-FR" sz="1400" dirty="0" smtClean="0"/>
              <a:t>The</a:t>
            </a:r>
            <a:r>
              <a:rPr lang="fr-FR" sz="1400" baseline="0" dirty="0" smtClean="0"/>
              <a:t> same study validated the problems of inefficient cash management and showed that</a:t>
            </a:r>
            <a:r>
              <a:rPr lang="fr-FR" sz="1400" dirty="0" smtClean="0"/>
              <a:t> the cost of fragmented cash position is high.  Why?</a:t>
            </a:r>
          </a:p>
          <a:p>
            <a:pPr marL="285750" indent="-285750">
              <a:buFont typeface="Arial" pitchFamily="34" charset="0"/>
              <a:buChar char="•"/>
            </a:pPr>
            <a:r>
              <a:rPr lang="en-PH" sz="1400" dirty="0" smtClean="0"/>
              <a:t>Idle cash balances in bank accounts often fail to earn market-related income</a:t>
            </a:r>
          </a:p>
          <a:p>
            <a:pPr marL="285750" indent="-285750">
              <a:buFont typeface="Arial" pitchFamily="34" charset="0"/>
              <a:buChar char="•"/>
            </a:pPr>
            <a:r>
              <a:rPr lang="en-PH" sz="1400" dirty="0" smtClean="0"/>
              <a:t>The Government incurs unnecessary borrowing costs on raising funds to cover perceived cash shortage</a:t>
            </a:r>
          </a:p>
          <a:p>
            <a:pPr marL="285750" indent="-285750">
              <a:buFont typeface="Arial" pitchFamily="34" charset="0"/>
              <a:buChar char="•"/>
            </a:pPr>
            <a:r>
              <a:rPr lang="en-PH" sz="1400" dirty="0" smtClean="0"/>
              <a:t>Idle government cash balances in the public banking sector are used to extend credit to the public sector, or to buy bond,</a:t>
            </a:r>
          </a:p>
          <a:p>
            <a:endParaRPr lang="en-PH"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PH" sz="1400" dirty="0" smtClean="0"/>
              <a:t>To address these</a:t>
            </a:r>
            <a:r>
              <a:rPr lang="en-PH" sz="1400" baseline="0" dirty="0" smtClean="0"/>
              <a:t> issues, the Government has almost completed the inventory of agency bank accounts in order to bring them all under a Treasury Single Account. </a:t>
            </a:r>
            <a:r>
              <a:rPr lang="en-PH" sz="1400" dirty="0" smtClean="0"/>
              <a:t>Through</a:t>
            </a:r>
            <a:r>
              <a:rPr lang="en-PH" sz="1400" baseline="0" dirty="0" smtClean="0"/>
              <a:t> a </a:t>
            </a:r>
            <a:r>
              <a:rPr lang="en-PH" sz="1400" dirty="0" smtClean="0"/>
              <a:t>Treasury Single Account and GIFMIS, Government will be able to centralize revenue collections and payments process.</a:t>
            </a:r>
            <a:r>
              <a:rPr lang="en-PH" sz="1400" baseline="0" dirty="0" smtClean="0"/>
              <a:t> </a:t>
            </a:r>
            <a:r>
              <a:rPr lang="en-PH" sz="1400" dirty="0" smtClean="0"/>
              <a:t> </a:t>
            </a:r>
            <a:r>
              <a:rPr lang="en-PH" sz="1400" baseline="0" dirty="0" smtClean="0"/>
              <a:t> The proposed conceptual design and operational framework of TSA is currently being studied by our Government for implementation as part of the GIFMIS development. </a:t>
            </a:r>
          </a:p>
          <a:p>
            <a:endParaRPr lang="en-US" b="0" dirty="0" smtClean="0"/>
          </a:p>
        </p:txBody>
      </p:sp>
      <p:sp>
        <p:nvSpPr>
          <p:cNvPr id="4" name="Slide Number Placeholder 3"/>
          <p:cNvSpPr>
            <a:spLocks noGrp="1"/>
          </p:cNvSpPr>
          <p:nvPr>
            <p:ph type="sldNum" sz="quarter" idx="10"/>
          </p:nvPr>
        </p:nvSpPr>
        <p:spPr/>
        <p:txBody>
          <a:bodyPr/>
          <a:lstStyle/>
          <a:p>
            <a:fld id="{6674AF01-7831-44A9-A186-06C16242E398}" type="slidenum">
              <a:rPr lang="en-US" smtClean="0"/>
              <a:pPr/>
              <a:t>18</a:t>
            </a:fld>
            <a:endParaRPr lang="en-US" dirty="0"/>
          </a:p>
        </p:txBody>
      </p:sp>
    </p:spTree>
    <p:extLst>
      <p:ext uri="{BB962C8B-B14F-4D97-AF65-F5344CB8AC3E}">
        <p14:creationId xmlns:p14="http://schemas.microsoft.com/office/powerpoint/2010/main" val="1039154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spcBef>
                <a:spcPct val="0"/>
              </a:spcBef>
            </a:pPr>
            <a:r>
              <a:rPr lang="en-US" sz="1400" dirty="0" smtClean="0">
                <a:latin typeface="Arial" pitchFamily="34" charset="0"/>
                <a:cs typeface="Arial" pitchFamily="34" charset="0"/>
              </a:rPr>
              <a:t>A</a:t>
            </a:r>
            <a:r>
              <a:rPr lang="en-US" sz="1400" baseline="0" dirty="0" smtClean="0">
                <a:latin typeface="Arial" pitchFamily="34" charset="0"/>
                <a:cs typeface="Arial" pitchFamily="34" charset="0"/>
              </a:rPr>
              <a:t> key </a:t>
            </a:r>
            <a:r>
              <a:rPr lang="en-US" sz="1400" dirty="0" smtClean="0">
                <a:latin typeface="Arial" pitchFamily="34" charset="0"/>
                <a:cs typeface="Arial" pitchFamily="34" charset="0"/>
              </a:rPr>
              <a:t>PFM project is the development of the Government Integrated Financial Management Information System or GIFMIS. The aim is to develop a working GIFMIS that can collect and organize financial information in a central database. </a:t>
            </a:r>
          </a:p>
          <a:p>
            <a:pPr algn="just" eaLnBrk="1" hangingPunct="1">
              <a:spcBef>
                <a:spcPct val="0"/>
              </a:spcBef>
            </a:pPr>
            <a:endParaRPr lang="en-US" sz="1400" baseline="0" dirty="0" smtClean="0">
              <a:latin typeface="Arial" pitchFamily="34" charset="0"/>
              <a:cs typeface="Arial" pitchFamily="34" charset="0"/>
            </a:endParaRPr>
          </a:p>
          <a:p>
            <a:pPr algn="just" eaLnBrk="1" hangingPunct="1">
              <a:spcBef>
                <a:spcPct val="0"/>
              </a:spcBef>
            </a:pPr>
            <a:r>
              <a:rPr lang="en-US" sz="1200" kern="1200" dirty="0" smtClean="0">
                <a:solidFill>
                  <a:schemeClr val="tx1"/>
                </a:solidFill>
                <a:effectLst/>
                <a:latin typeface="+mn-lt"/>
                <a:ea typeface="+mn-ea"/>
                <a:cs typeface="+mn-cs"/>
              </a:rPr>
              <a:t>GIFMIS is envisione</a:t>
            </a:r>
            <a:r>
              <a:rPr lang="en-US" sz="1200" kern="1200" baseline="0" dirty="0" smtClean="0">
                <a:solidFill>
                  <a:schemeClr val="tx1"/>
                </a:solidFill>
                <a:effectLst/>
                <a:latin typeface="+mn-lt"/>
                <a:ea typeface="+mn-ea"/>
                <a:cs typeface="+mn-cs"/>
              </a:rPr>
              <a:t>d </a:t>
            </a:r>
            <a:r>
              <a:rPr lang="en-US" sz="1200" kern="1200" dirty="0" smtClean="0">
                <a:solidFill>
                  <a:schemeClr val="tx1"/>
                </a:solidFill>
                <a:effectLst/>
                <a:latin typeface="+mn-lt"/>
                <a:ea typeface="+mn-ea"/>
                <a:cs typeface="+mn-cs"/>
              </a:rPr>
              <a:t>to be operational by 2016,</a:t>
            </a:r>
            <a:r>
              <a:rPr lang="en-US" sz="1200" kern="1200" baseline="0" dirty="0" smtClean="0">
                <a:solidFill>
                  <a:schemeClr val="tx1"/>
                </a:solidFill>
                <a:effectLst/>
                <a:latin typeface="+mn-lt"/>
                <a:ea typeface="+mn-ea"/>
                <a:cs typeface="+mn-cs"/>
              </a:rPr>
              <a:t> however</a:t>
            </a:r>
            <a:r>
              <a:rPr lang="en-US" sz="1200" kern="1200" dirty="0" smtClean="0">
                <a:solidFill>
                  <a:schemeClr val="tx1"/>
                </a:solidFill>
                <a:effectLst/>
                <a:latin typeface="+mn-lt"/>
                <a:ea typeface="+mn-ea"/>
                <a:cs typeface="+mn-cs"/>
              </a:rPr>
              <a:t> the rollout of specific module applications on budget preparation and management, expenditure management, accounting and reporting, revenue management, human resource information (GHRIS) and national payroll system (NPS) will be phased throughout 2013 to 2015. Set for pilot and rollout in 2013 are the NPS, the GHRIS, the Online Submission of Budget Proposal, and the enhanced Budget Preparation system. </a:t>
            </a:r>
          </a:p>
          <a:p>
            <a:endParaRPr lang="en-US" dirty="0"/>
          </a:p>
        </p:txBody>
      </p:sp>
      <p:sp>
        <p:nvSpPr>
          <p:cNvPr id="4" name="Slide Number Placeholder 3"/>
          <p:cNvSpPr>
            <a:spLocks noGrp="1"/>
          </p:cNvSpPr>
          <p:nvPr>
            <p:ph type="sldNum" sz="quarter" idx="10"/>
          </p:nvPr>
        </p:nvSpPr>
        <p:spPr/>
        <p:txBody>
          <a:bodyPr/>
          <a:lstStyle/>
          <a:p>
            <a:fld id="{6674AF01-7831-44A9-A186-06C16242E398}" type="slidenum">
              <a:rPr lang="en-US" smtClean="0"/>
              <a:pPr/>
              <a:t>19</a:t>
            </a:fld>
            <a:endParaRPr lang="en-US" dirty="0"/>
          </a:p>
        </p:txBody>
      </p:sp>
    </p:spTree>
    <p:extLst>
      <p:ext uri="{BB962C8B-B14F-4D97-AF65-F5344CB8AC3E}">
        <p14:creationId xmlns:p14="http://schemas.microsoft.com/office/powerpoint/2010/main" val="2363194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smtClean="0">
                <a:cs typeface="Arial" pitchFamily="34" charset="0"/>
              </a:rPr>
              <a:t>Today,</a:t>
            </a:r>
            <a:r>
              <a:rPr lang="en-US" sz="1400" baseline="0" dirty="0" smtClean="0">
                <a:cs typeface="Arial" pitchFamily="34" charset="0"/>
              </a:rPr>
              <a:t> we hope to engage with you on a discussion about the PFM reform based on three key questions. </a:t>
            </a:r>
          </a:p>
          <a:p>
            <a:pPr marL="228600" indent="-228600">
              <a:buAutoNum type="arabicPeriod"/>
            </a:pPr>
            <a:r>
              <a:rPr lang="en-US" sz="1400" baseline="0" dirty="0" smtClean="0">
                <a:cs typeface="Arial" pitchFamily="34" charset="0"/>
              </a:rPr>
              <a:t>Why the reform? </a:t>
            </a:r>
          </a:p>
          <a:p>
            <a:pPr marL="228600" indent="-228600">
              <a:buAutoNum type="arabicPeriod"/>
            </a:pPr>
            <a:r>
              <a:rPr lang="en-US" sz="1400" baseline="0" dirty="0" smtClean="0">
                <a:cs typeface="Arial" pitchFamily="34" charset="0"/>
              </a:rPr>
              <a:t>What do we want to achieve? </a:t>
            </a:r>
          </a:p>
          <a:p>
            <a:pPr marL="228600" indent="-228600">
              <a:buAutoNum type="arabicPeriod"/>
            </a:pPr>
            <a:r>
              <a:rPr lang="en-US" sz="1400" baseline="0" dirty="0" smtClean="0">
                <a:cs typeface="Arial" pitchFamily="34" charset="0"/>
              </a:rPr>
              <a:t>How do we achieve </a:t>
            </a:r>
            <a:r>
              <a:rPr lang="en-US" sz="1400" dirty="0" smtClean="0">
                <a:cs typeface="Arial" pitchFamily="34" charset="0"/>
              </a:rPr>
              <a:t>it</a:t>
            </a:r>
            <a:r>
              <a:rPr lang="en-US" sz="1400" baseline="0" dirty="0" smtClean="0">
                <a:cs typeface="Arial" pitchFamily="34" charset="0"/>
              </a:rPr>
              <a:t>?  </a:t>
            </a:r>
          </a:p>
          <a:p>
            <a:pPr marL="0" indent="0">
              <a:buNone/>
            </a:pPr>
            <a:endParaRPr lang="en-US" sz="1400" baseline="0" dirty="0" smtClean="0">
              <a:cs typeface="Arial" pitchFamily="34" charset="0"/>
            </a:endParaRPr>
          </a:p>
          <a:p>
            <a:pPr marL="0" indent="0">
              <a:buNone/>
            </a:pPr>
            <a:r>
              <a:rPr lang="en-US" sz="1400" baseline="0" dirty="0" smtClean="0">
                <a:cs typeface="Arial" pitchFamily="34" charset="0"/>
              </a:rPr>
              <a:t>These questions are addressed in the Philippine PFM Reform Roadmap,</a:t>
            </a:r>
            <a:r>
              <a:rPr lang="en-US" sz="1400" dirty="0" smtClean="0">
                <a:cs typeface="Arial" pitchFamily="34" charset="0"/>
              </a:rPr>
              <a:t> which I hope you can take some time to read. </a:t>
            </a:r>
            <a:r>
              <a:rPr lang="en-US" sz="1400" baseline="0" dirty="0" smtClean="0">
                <a:cs typeface="Arial" pitchFamily="34" charset="0"/>
              </a:rPr>
              <a:t> For those who know what the reform is about, we hope to share with you updates and accomplishments on the various PFM initiatives taking place.</a:t>
            </a:r>
          </a:p>
          <a:p>
            <a:pPr marL="0" indent="0">
              <a:buNone/>
            </a:pPr>
            <a:endParaRPr lang="en-US" sz="1400" baseline="0" dirty="0" smtClean="0">
              <a:cs typeface="Arial"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fld id="{E45DCDF6-62A4-4134-A5B5-C7CB8D4B14D3}" type="slidenum">
              <a:rPr lang="en-GB" sz="1200" smtClean="0"/>
              <a:pPr eaLnBrk="1" hangingPunct="1"/>
              <a:t>2</a:t>
            </a:fld>
            <a:endParaRPr lang="en-GB" sz="12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lnSpc>
                <a:spcPct val="90000"/>
              </a:lnSpc>
              <a:spcBef>
                <a:spcPts val="500"/>
              </a:spcBef>
              <a:buFont typeface="Arial" charset="0"/>
              <a:buNone/>
              <a:defRPr/>
            </a:pPr>
            <a:r>
              <a:rPr lang="en-US" dirty="0" smtClean="0">
                <a:cs typeface="Arial" charset="0"/>
              </a:rPr>
              <a:t>Under</a:t>
            </a:r>
            <a:r>
              <a:rPr lang="en-US" baseline="0" dirty="0" smtClean="0">
                <a:cs typeface="Arial" charset="0"/>
              </a:rPr>
              <a:t> the leadership and management of the PFM Committee, Project Teams, and PFM Program Management Office, there are many </a:t>
            </a:r>
            <a:r>
              <a:rPr lang="en-US" dirty="0" smtClean="0">
                <a:cs typeface="Arial" charset="0"/>
              </a:rPr>
              <a:t>ongoing initiatives</a:t>
            </a:r>
            <a:r>
              <a:rPr lang="en-US" baseline="0" dirty="0" smtClean="0">
                <a:cs typeface="Arial" charset="0"/>
              </a:rPr>
              <a:t> for PFM reform. These initiatives support the key milestones discussed earlier particularly the UACS and readiness for GIFMIS.</a:t>
            </a:r>
          </a:p>
          <a:p>
            <a:pPr marL="0" lvl="2" indent="0">
              <a:lnSpc>
                <a:spcPct val="90000"/>
              </a:lnSpc>
              <a:spcBef>
                <a:spcPts val="500"/>
              </a:spcBef>
              <a:buFont typeface="Arial" charset="0"/>
              <a:buNone/>
              <a:defRPr/>
            </a:pPr>
            <a:r>
              <a:rPr lang="en-US" baseline="0" dirty="0" smtClean="0">
                <a:cs typeface="Arial" charset="0"/>
              </a:rPr>
              <a:t>Ongoing initiatives include the following:  (READ slide)</a:t>
            </a:r>
          </a:p>
          <a:p>
            <a:pPr marL="457200" lvl="2" indent="-457200">
              <a:lnSpc>
                <a:spcPct val="90000"/>
              </a:lnSpc>
              <a:spcBef>
                <a:spcPts val="500"/>
              </a:spcBef>
              <a:buFont typeface="Arial" charset="0"/>
              <a:buAutoNum type="arabicPeriod"/>
              <a:defRPr/>
            </a:pPr>
            <a:r>
              <a:rPr lang="en-US" baseline="0" dirty="0" smtClean="0">
                <a:cs typeface="Arial" charset="0"/>
              </a:rPr>
              <a:t>Harmonized FARs - COA and DBM issued Joint Circular 2013-1 on March 15, 2013 on the Revised Guidelines on the Submission of Quarterly  Accountability Reports on Appropriations, Allotments, Obligations and Disbursements.  It aims to ensure timely, complete, accurate submission of these financial reports. </a:t>
            </a:r>
          </a:p>
          <a:p>
            <a:pPr marL="457200" lvl="2" indent="-457200">
              <a:lnSpc>
                <a:spcPct val="90000"/>
              </a:lnSpc>
              <a:spcBef>
                <a:spcPts val="500"/>
              </a:spcBef>
              <a:buFont typeface="Arial" charset="0"/>
              <a:buAutoNum type="arabicPeriod"/>
              <a:defRPr/>
            </a:pPr>
            <a:r>
              <a:rPr lang="en-US" baseline="0" dirty="0" smtClean="0">
                <a:cs typeface="Arial" charset="0"/>
              </a:rPr>
              <a:t>COA is currently exposing or cascading 23 new accounting standards and 70 auditing standards, which were harmonized based on Phil and international standards (IFRS and IPSAS). New handbooks and manuals to support government-wide training will be available soon. Other COA initiatives are the development and implementation of enhanced tools for </a:t>
            </a:r>
            <a:r>
              <a:rPr lang="en-US" dirty="0" smtClean="0">
                <a:cs typeface="Arial" charset="0"/>
              </a:rPr>
              <a:t>Information Technology/Systems Audit,</a:t>
            </a:r>
            <a:r>
              <a:rPr lang="en-US" baseline="0" dirty="0" smtClean="0">
                <a:cs typeface="Arial" charset="0"/>
              </a:rPr>
              <a:t>  a </a:t>
            </a:r>
            <a:r>
              <a:rPr lang="en-US" dirty="0" smtClean="0">
                <a:cs typeface="Arial" charset="0"/>
              </a:rPr>
              <a:t>web-based Integrated Results and Risk-Based Audit Software (IRRBAS),</a:t>
            </a:r>
            <a:r>
              <a:rPr lang="en-US" baseline="0" dirty="0" smtClean="0">
                <a:cs typeface="Arial" charset="0"/>
              </a:rPr>
              <a:t> and participatory audit.</a:t>
            </a:r>
          </a:p>
          <a:p>
            <a:pPr marL="457200" lvl="2" indent="-457200">
              <a:lnSpc>
                <a:spcPct val="90000"/>
              </a:lnSpc>
              <a:spcBef>
                <a:spcPts val="500"/>
              </a:spcBef>
              <a:buFont typeface="Arial" charset="0"/>
              <a:buAutoNum type="arabicPeriod"/>
              <a:defRPr/>
            </a:pPr>
            <a:r>
              <a:rPr lang="en-US" baseline="0" dirty="0" smtClean="0">
                <a:cs typeface="Arial" charset="0"/>
              </a:rPr>
              <a:t>Department of Finance is completing its database for GOCC debts as part of its efforts to improve the management including recording, monitoring and reporting of contingent liabilities, and reduce the Government’s exposure to financial risks.</a:t>
            </a:r>
            <a:endParaRPr lang="en-US" dirty="0" smtClean="0"/>
          </a:p>
          <a:p>
            <a:endParaRPr lang="en-US" dirty="0"/>
          </a:p>
        </p:txBody>
      </p:sp>
      <p:sp>
        <p:nvSpPr>
          <p:cNvPr id="4" name="Slide Number Placeholder 3"/>
          <p:cNvSpPr>
            <a:spLocks noGrp="1"/>
          </p:cNvSpPr>
          <p:nvPr>
            <p:ph type="sldNum" sz="quarter" idx="10"/>
          </p:nvPr>
        </p:nvSpPr>
        <p:spPr/>
        <p:txBody>
          <a:bodyPr/>
          <a:lstStyle/>
          <a:p>
            <a:fld id="{6674AF01-7831-44A9-A186-06C16242E398}" type="slidenum">
              <a:rPr lang="en-US" smtClean="0"/>
              <a:pPr/>
              <a:t>20</a:t>
            </a:fld>
            <a:endParaRPr lang="en-US" dirty="0"/>
          </a:p>
        </p:txBody>
      </p:sp>
    </p:spTree>
    <p:extLst>
      <p:ext uri="{BB962C8B-B14F-4D97-AF65-F5344CB8AC3E}">
        <p14:creationId xmlns:p14="http://schemas.microsoft.com/office/powerpoint/2010/main" val="307931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In 2012, DBM</a:t>
            </a:r>
            <a:r>
              <a:rPr lang="en-US" baseline="0" dirty="0" smtClean="0"/>
              <a:t> together with the Office of the President Internal Audit Office rolled out training of Internal Audit staff across government on the national guidelines on internal control and the Philippine Government Internal Audit Manual (PGIAM).  The PGIAM training continues in 2013 for the remaining 41 agencies.</a:t>
            </a:r>
          </a:p>
          <a:p>
            <a:pPr marL="228600" indent="-228600">
              <a:buAutoNum type="arabicPeriod"/>
            </a:pPr>
            <a:endParaRPr lang="en-US" baseline="0" dirty="0" smtClean="0"/>
          </a:p>
          <a:p>
            <a:pPr marL="228600" indent="-228600">
              <a:buAutoNum type="arabicPeriod"/>
            </a:pPr>
            <a:r>
              <a:rPr lang="en-US" baseline="0" dirty="0" smtClean="0"/>
              <a:t>To create continuous support and energy for the PFM reform among government staff and managers, Congress, professional</a:t>
            </a:r>
            <a:r>
              <a:rPr lang="en-US" dirty="0" smtClean="0"/>
              <a:t> associations </a:t>
            </a:r>
            <a:r>
              <a:rPr lang="en-US" baseline="0" dirty="0" smtClean="0"/>
              <a:t>and civil society stakeholders,  the PFM Committee continues to conduct awareness briefings and communication activities throughout the year. Information, education and communication (IEC) activities </a:t>
            </a:r>
            <a:r>
              <a:rPr lang="en-US" dirty="0" smtClean="0"/>
              <a:t>will continue year-round to </a:t>
            </a:r>
            <a:r>
              <a:rPr lang="en-US" baseline="0" dirty="0" smtClean="0"/>
              <a:t>support the long</a:t>
            </a:r>
            <a:r>
              <a:rPr lang="en-US" dirty="0" smtClean="0"/>
              <a:t> </a:t>
            </a:r>
            <a:r>
              <a:rPr lang="en-US" baseline="0" dirty="0" smtClean="0"/>
              <a:t> term strategy of building individual and organizational capacities for PFM.  </a:t>
            </a:r>
          </a:p>
          <a:p>
            <a:pPr marL="228600" indent="-228600">
              <a:buAutoNum type="arabicPeriod"/>
            </a:pPr>
            <a:endParaRPr lang="en-US" baseline="0" dirty="0" smtClean="0"/>
          </a:p>
          <a:p>
            <a:pPr marL="228600" indent="-228600">
              <a:buAutoNum type="arabicPeriod"/>
            </a:pPr>
            <a:r>
              <a:rPr lang="en-US" baseline="0" dirty="0" smtClean="0"/>
              <a:t>Let’s talk about building your individual skills and competencies in the next slide. </a:t>
            </a:r>
          </a:p>
          <a:p>
            <a:pPr marL="228600" indent="-228600">
              <a:buAutoNum type="arabicPeriod"/>
            </a:pPr>
            <a:endParaRPr lang="en-US" baseline="0" dirty="0" smtClean="0"/>
          </a:p>
          <a:p>
            <a:pPr marL="228600" indent="-228600">
              <a:buAutoNum type="arabicPeriod"/>
            </a:pPr>
            <a:r>
              <a:rPr lang="en-US" baseline="0" dirty="0" smtClean="0"/>
              <a:t>As mentioned earlier, we continue to rollout key milestones from last year particularly the UACS and Revised Chart of Accounts as we go into budget execution and accountability phases.</a:t>
            </a:r>
          </a:p>
          <a:p>
            <a:pPr marL="228600" indent="-228600">
              <a:buAutoNum type="arabicPeriod"/>
            </a:pPr>
            <a:endParaRPr lang="en-US" baseline="0" dirty="0" smtClean="0"/>
          </a:p>
          <a:p>
            <a:pPr marL="228600" indent="-228600">
              <a:buAutoNum type="arabicPeriod"/>
            </a:pPr>
            <a:r>
              <a:rPr lang="en-US" baseline="0" dirty="0" smtClean="0"/>
              <a:t>In April 2012,  data gathering and consultations with agency budget, accounting, HR and payroll staff and agency managers resume to enable the GIFMIS Project Team to prepare the functional and technical specifications. These specifications are required for the preparation of bidding documents to procure the GIFMIS application. </a:t>
            </a:r>
          </a:p>
          <a:p>
            <a:endParaRPr lang="en-US" baseline="0" dirty="0" smtClean="0"/>
          </a:p>
        </p:txBody>
      </p:sp>
      <p:sp>
        <p:nvSpPr>
          <p:cNvPr id="4" name="Slide Number Placeholder 3"/>
          <p:cNvSpPr>
            <a:spLocks noGrp="1"/>
          </p:cNvSpPr>
          <p:nvPr>
            <p:ph type="sldNum" sz="quarter" idx="10"/>
          </p:nvPr>
        </p:nvSpPr>
        <p:spPr/>
        <p:txBody>
          <a:bodyPr/>
          <a:lstStyle/>
          <a:p>
            <a:fld id="{6674AF01-7831-44A9-A186-06C16242E398}" type="slidenum">
              <a:rPr lang="en-US" smtClean="0"/>
              <a:pPr/>
              <a:t>21</a:t>
            </a:fld>
            <a:endParaRPr lang="en-US" dirty="0"/>
          </a:p>
        </p:txBody>
      </p:sp>
    </p:spTree>
    <p:extLst>
      <p:ext uri="{BB962C8B-B14F-4D97-AF65-F5344CB8AC3E}">
        <p14:creationId xmlns:p14="http://schemas.microsoft.com/office/powerpoint/2010/main" val="325137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cs typeface="Arial" pitchFamily="34" charset="0"/>
              </a:rPr>
              <a:t>In a May</a:t>
            </a:r>
            <a:r>
              <a:rPr lang="en-US" sz="1400" baseline="0" dirty="0" smtClean="0">
                <a:cs typeface="Arial" pitchFamily="34" charset="0"/>
              </a:rPr>
              <a:t> 2012 survey, </a:t>
            </a:r>
            <a:r>
              <a:rPr lang="en-US" sz="1400" dirty="0" smtClean="0">
                <a:cs typeface="Arial" pitchFamily="34" charset="0"/>
              </a:rPr>
              <a:t>645 respondents </a:t>
            </a:r>
            <a:r>
              <a:rPr lang="en-US" sz="1400" baseline="0" dirty="0" smtClean="0">
                <a:cs typeface="Arial" pitchFamily="34" charset="0"/>
              </a:rPr>
              <a:t>consisting of 264 </a:t>
            </a:r>
            <a:r>
              <a:rPr lang="en-US" sz="1400" dirty="0" smtClean="0">
                <a:cs typeface="Arial" pitchFamily="34" charset="0"/>
              </a:rPr>
              <a:t>Managers and 381 Financial Management Technical Staff of NGAs</a:t>
            </a:r>
            <a:r>
              <a:rPr lang="en-US" sz="1400" baseline="0" dirty="0" smtClean="0">
                <a:cs typeface="Arial" pitchFamily="34" charset="0"/>
              </a:rPr>
              <a:t> responded to a set of change readiness questions about GIFMIS. </a:t>
            </a:r>
            <a:r>
              <a:rPr lang="en-US" sz="1400" dirty="0" smtClean="0">
                <a:cs typeface="Arial" pitchFamily="34" charset="0"/>
              </a:rPr>
              <a:t> The results</a:t>
            </a:r>
            <a:r>
              <a:rPr lang="en-US" sz="1400" baseline="0" dirty="0" smtClean="0">
                <a:cs typeface="Arial" pitchFamily="34" charset="0"/>
              </a:rPr>
              <a:t> showed s</a:t>
            </a:r>
            <a:r>
              <a:rPr lang="en-US" sz="1400" dirty="0" smtClean="0">
                <a:cs typeface="Arial" pitchFamily="34" charset="0"/>
              </a:rPr>
              <a:t>trong positive agreement among managers and staff on</a:t>
            </a:r>
            <a:r>
              <a:rPr lang="en-US" sz="1400" baseline="0" dirty="0" smtClean="0">
                <a:cs typeface="Arial" pitchFamily="34" charset="0"/>
              </a:rPr>
              <a:t> the importance of GIFMIS as shown in the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cs typeface="Arial" pitchFamily="34" charset="0"/>
              </a:rPr>
              <a:t>The survey also indicated a need for senior managers to clearly communicate and champion the reforms to their staff.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cs typeface="Arial" pitchFamily="34" charset="0"/>
              </a:rPr>
              <a:t>It also validated the felt need among staff and managers for training on GIFMIS and skills needed to function effectively in their new roles and tasks. </a:t>
            </a:r>
          </a:p>
        </p:txBody>
      </p:sp>
      <p:sp>
        <p:nvSpPr>
          <p:cNvPr id="4" name="Slide Number Placeholder 3"/>
          <p:cNvSpPr>
            <a:spLocks noGrp="1"/>
          </p:cNvSpPr>
          <p:nvPr>
            <p:ph type="sldNum" sz="quarter" idx="10"/>
          </p:nvPr>
        </p:nvSpPr>
        <p:spPr/>
        <p:txBody>
          <a:bodyPr/>
          <a:lstStyle/>
          <a:p>
            <a:fld id="{98879F39-77B9-4968-92BF-B8AAF2E1DD55}" type="slidenum">
              <a:rPr lang="en-GB" smtClean="0"/>
              <a:pPr/>
              <a:t>22</a:t>
            </a:fld>
            <a:endParaRPr lang="en-GB" dirty="0"/>
          </a:p>
        </p:txBody>
      </p:sp>
    </p:spTree>
    <p:extLst>
      <p:ext uri="{BB962C8B-B14F-4D97-AF65-F5344CB8AC3E}">
        <p14:creationId xmlns:p14="http://schemas.microsoft.com/office/powerpoint/2010/main" val="2564331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program recognizes the importance of building capacities through training and communications</a:t>
            </a:r>
            <a:r>
              <a:rPr lang="en-US" dirty="0"/>
              <a:t> </a:t>
            </a:r>
            <a:r>
              <a:rPr lang="en-US" dirty="0" smtClean="0"/>
              <a:t>as change management strategies. </a:t>
            </a:r>
            <a:r>
              <a:rPr lang="en-US" dirty="0"/>
              <a:t> </a:t>
            </a:r>
            <a:r>
              <a:rPr lang="en-US" baseline="0" dirty="0" smtClean="0"/>
              <a:t>The slide shows how learning and development strategies will be deployed to generate </a:t>
            </a:r>
            <a:r>
              <a:rPr lang="en-US" dirty="0" smtClean="0"/>
              <a:t>your support as key </a:t>
            </a:r>
            <a:r>
              <a:rPr lang="en-US" baseline="0" dirty="0" smtClean="0"/>
              <a:t>stakeholders and to professionalize the PFM workforce. Jobs will not be lost, because those affected by the reengineered processes will be retrained and retooled for their</a:t>
            </a:r>
            <a:r>
              <a:rPr lang="en-US" dirty="0" smtClean="0"/>
              <a:t> redefined job roles and tasks, and towards a mindset and culture of results orientation and accountability. </a:t>
            </a:r>
            <a:r>
              <a:rPr lang="en-US" baseline="0" dirty="0" smtClean="0"/>
              <a:t> </a:t>
            </a:r>
          </a:p>
          <a:p>
            <a:pPr>
              <a:spcBef>
                <a:spcPct val="20000"/>
              </a:spcBef>
              <a:buClr>
                <a:srgbClr val="0070C0"/>
              </a:buClr>
              <a:defRPr/>
            </a:pPr>
            <a:r>
              <a:rPr lang="en-US" baseline="0" dirty="0" smtClean="0">
                <a:cs typeface="Arial" pitchFamily="34" charset="0"/>
              </a:rPr>
              <a:t>In the short term</a:t>
            </a:r>
            <a:r>
              <a:rPr lang="en-US" dirty="0" smtClean="0">
                <a:cs typeface="Arial" pitchFamily="34" charset="0"/>
              </a:rPr>
              <a:t>,</a:t>
            </a:r>
            <a:r>
              <a:rPr lang="en-US" baseline="0" dirty="0" smtClean="0">
                <a:cs typeface="Arial" pitchFamily="34" charset="0"/>
              </a:rPr>
              <a:t> there will be o</a:t>
            </a:r>
            <a:r>
              <a:rPr lang="en-US" dirty="0" smtClean="0">
                <a:cs typeface="Arial" pitchFamily="34" charset="0"/>
              </a:rPr>
              <a:t>rientation and workshops on various policy driven reforms, and</a:t>
            </a:r>
            <a:r>
              <a:rPr lang="en-US" baseline="0" dirty="0" smtClean="0">
                <a:cs typeface="Arial" pitchFamily="34" charset="0"/>
              </a:rPr>
              <a:t> </a:t>
            </a:r>
            <a:r>
              <a:rPr lang="en-US" dirty="0" smtClean="0">
                <a:cs typeface="Arial" pitchFamily="34" charset="0"/>
              </a:rPr>
              <a:t>user training</a:t>
            </a:r>
            <a:r>
              <a:rPr lang="en-US" baseline="0" dirty="0" smtClean="0">
                <a:cs typeface="Arial" pitchFamily="34" charset="0"/>
              </a:rPr>
              <a:t> on enhanced IT-based systems</a:t>
            </a:r>
            <a:r>
              <a:rPr lang="en-US" dirty="0">
                <a:cs typeface="Arial" pitchFamily="34" charset="0"/>
              </a:rPr>
              <a:t> </a:t>
            </a:r>
            <a:r>
              <a:rPr lang="en-US" dirty="0" smtClean="0">
                <a:cs typeface="Arial" pitchFamily="34" charset="0"/>
              </a:rPr>
              <a:t>such as OSBPS and UACS.</a:t>
            </a:r>
            <a:endParaRPr lang="en-US" baseline="0" dirty="0" smtClean="0">
              <a:cs typeface="Arial" pitchFamily="34" charset="0"/>
            </a:endParaRPr>
          </a:p>
          <a:p>
            <a:pPr>
              <a:spcBef>
                <a:spcPct val="20000"/>
              </a:spcBef>
              <a:buClr>
                <a:srgbClr val="0070C0"/>
              </a:buClr>
              <a:defRPr/>
            </a:pPr>
            <a:r>
              <a:rPr lang="en-US" dirty="0" smtClean="0"/>
              <a:t>How </a:t>
            </a:r>
            <a:r>
              <a:rPr lang="en-US" dirty="0"/>
              <a:t>many times have you asked the  questions: How do I grow in my job or profession? When do I get promoted? I don’t have the specific answers for you; my last promotion was </a:t>
            </a:r>
            <a:r>
              <a:rPr lang="en-US" dirty="0" smtClean="0"/>
              <a:t>5 maybe 10 </a:t>
            </a:r>
            <a:r>
              <a:rPr lang="en-US" dirty="0"/>
              <a:t>years ago.  Joking aside, I think this will help answer these valid questions. </a:t>
            </a:r>
          </a:p>
          <a:p>
            <a:pPr>
              <a:spcBef>
                <a:spcPct val="20000"/>
              </a:spcBef>
              <a:buClr>
                <a:srgbClr val="0070C0"/>
              </a:buClr>
              <a:defRPr/>
            </a:pPr>
            <a:r>
              <a:rPr lang="en-US" dirty="0" smtClean="0"/>
              <a:t>A </a:t>
            </a:r>
            <a:r>
              <a:rPr lang="en-US" dirty="0"/>
              <a:t>key milestone expected in 2013 is the 6 month competency study that will go a long way towards professionalizing the PFM workforce. </a:t>
            </a:r>
            <a:r>
              <a:rPr lang="en-US" dirty="0" smtClean="0"/>
              <a:t>This </a:t>
            </a:r>
            <a:r>
              <a:rPr lang="en-US" dirty="0"/>
              <a:t>initiative is about developing a PFM Competency Model and qualifications standards as basis for training, learning, career development and promotion of staff at all levels of PFM jobs, in both spending and oversight agencies</a:t>
            </a:r>
            <a:r>
              <a:rPr lang="en-US" dirty="0" smtClean="0"/>
              <a:t>.</a:t>
            </a:r>
          </a:p>
          <a:p>
            <a:pPr>
              <a:spcBef>
                <a:spcPct val="20000"/>
              </a:spcBef>
              <a:buClr>
                <a:srgbClr val="0070C0"/>
              </a:buClr>
              <a:defRPr/>
            </a:pPr>
            <a:r>
              <a:rPr lang="en-US" dirty="0" smtClean="0"/>
              <a:t>The PFM competency </a:t>
            </a:r>
            <a:r>
              <a:rPr lang="en-US" dirty="0"/>
              <a:t>model will define what training an individual, say a Budget Officer 1, will need to gain national skills qualifications or </a:t>
            </a:r>
            <a:r>
              <a:rPr lang="en-US" dirty="0" smtClean="0"/>
              <a:t>certification. This qualification will be the basis for promotion </a:t>
            </a:r>
            <a:r>
              <a:rPr lang="en-US" dirty="0"/>
              <a:t>to the next </a:t>
            </a:r>
            <a:r>
              <a:rPr lang="en-US" dirty="0" smtClean="0"/>
              <a:t>level, </a:t>
            </a:r>
            <a:r>
              <a:rPr lang="en-US" dirty="0"/>
              <a:t>or even </a:t>
            </a:r>
            <a:r>
              <a:rPr lang="en-US" dirty="0" smtClean="0"/>
              <a:t>movement </a:t>
            </a:r>
            <a:r>
              <a:rPr lang="en-US" dirty="0"/>
              <a:t>to another PFM related </a:t>
            </a:r>
            <a:r>
              <a:rPr lang="en-US" dirty="0" smtClean="0"/>
              <a:t>job.  </a:t>
            </a:r>
            <a:r>
              <a:rPr lang="en-US" dirty="0"/>
              <a:t>T</a:t>
            </a:r>
            <a:r>
              <a:rPr lang="en-US" dirty="0" smtClean="0"/>
              <a:t>his means “no” to sporadic, random, piecemeal training, but ‘yes’ to sustained, competency-based training that build skills progressively and supports application of new skills and attitudes back in the workplace. </a:t>
            </a:r>
            <a:endParaRPr lang="en-US" dirty="0"/>
          </a:p>
          <a:p>
            <a:endParaRPr lang="en-US" dirty="0"/>
          </a:p>
        </p:txBody>
      </p:sp>
      <p:sp>
        <p:nvSpPr>
          <p:cNvPr id="4" name="Slide Number Placeholder 3"/>
          <p:cNvSpPr>
            <a:spLocks noGrp="1"/>
          </p:cNvSpPr>
          <p:nvPr>
            <p:ph type="sldNum" sz="quarter" idx="10"/>
          </p:nvPr>
        </p:nvSpPr>
        <p:spPr/>
        <p:txBody>
          <a:bodyPr/>
          <a:lstStyle/>
          <a:p>
            <a:fld id="{98879F39-77B9-4968-92BF-B8AAF2E1DD55}" type="slidenum">
              <a:rPr lang="en-GB" smtClean="0"/>
              <a:pPr/>
              <a:t>23</a:t>
            </a:fld>
            <a:endParaRPr lang="en-GB" dirty="0"/>
          </a:p>
        </p:txBody>
      </p:sp>
    </p:spTree>
    <p:extLst>
      <p:ext uri="{BB962C8B-B14F-4D97-AF65-F5344CB8AC3E}">
        <p14:creationId xmlns:p14="http://schemas.microsoft.com/office/powerpoint/2010/main" val="1074917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In</a:t>
            </a:r>
            <a:r>
              <a:rPr lang="en-US" sz="1400" kern="1200" baseline="0" dirty="0" smtClean="0">
                <a:solidFill>
                  <a:schemeClr val="tx1"/>
                </a:solidFill>
                <a:effectLst/>
                <a:latin typeface="+mn-lt"/>
                <a:ea typeface="+mn-ea"/>
                <a:cs typeface="+mn-cs"/>
              </a:rPr>
              <a:t> summary, c</a:t>
            </a:r>
            <a:r>
              <a:rPr lang="en-US" sz="1400" kern="1200" dirty="0" smtClean="0">
                <a:solidFill>
                  <a:schemeClr val="tx1"/>
                </a:solidFill>
                <a:effectLst/>
                <a:latin typeface="+mn-lt"/>
                <a:ea typeface="+mn-ea"/>
                <a:cs typeface="+mn-cs"/>
              </a:rPr>
              <a:t>ritical systems planning and design occurred for the UACS, GIFMIS and TSA in 2012.  This is laying a sound, evidence-based foundation to inform major egovernment investment decisions.  </a:t>
            </a:r>
          </a:p>
          <a:p>
            <a:endParaRPr lang="en-US" sz="1400" kern="1200" dirty="0" smtClean="0">
              <a:solidFill>
                <a:schemeClr val="tx1"/>
              </a:solidFill>
              <a:effectLst/>
              <a:latin typeface="+mn-lt"/>
              <a:ea typeface="+mn-ea"/>
              <a:cs typeface="+mn-cs"/>
            </a:endParaRPr>
          </a:p>
          <a:p>
            <a:r>
              <a:rPr lang="en-US" sz="1400" kern="1200" dirty="0" smtClean="0">
                <a:solidFill>
                  <a:schemeClr val="tx1"/>
                </a:solidFill>
                <a:effectLst/>
                <a:latin typeface="+mn-lt"/>
                <a:ea typeface="+mn-ea"/>
                <a:cs typeface="+mn-cs"/>
              </a:rPr>
              <a:t>In 2013, </a:t>
            </a:r>
            <a:r>
              <a:rPr lang="en-US" sz="1400" dirty="0" smtClean="0"/>
              <a:t>we move to the implementation phase of these initiatives. More than ever, the </a:t>
            </a:r>
            <a:r>
              <a:rPr lang="en-US" sz="1400" kern="1200" baseline="0" dirty="0" smtClean="0">
                <a:solidFill>
                  <a:schemeClr val="tx1"/>
                </a:solidFill>
                <a:effectLst/>
                <a:latin typeface="+mn-lt"/>
                <a:ea typeface="+mn-ea"/>
                <a:cs typeface="+mn-cs"/>
              </a:rPr>
              <a:t>program will need full time personnel to implement the activities and sustain the improvements. There </a:t>
            </a:r>
            <a:r>
              <a:rPr lang="en-US" sz="1400" kern="1200" dirty="0" smtClean="0">
                <a:solidFill>
                  <a:schemeClr val="tx1"/>
                </a:solidFill>
                <a:effectLst/>
                <a:latin typeface="+mn-lt"/>
                <a:ea typeface="+mn-ea"/>
                <a:cs typeface="+mn-cs"/>
              </a:rPr>
              <a:t>will also be need for</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extensive capacity building and</a:t>
            </a:r>
            <a:r>
              <a:rPr lang="en-US" sz="1400" kern="1200" baseline="0" dirty="0" smtClean="0">
                <a:solidFill>
                  <a:schemeClr val="tx1"/>
                </a:solidFill>
                <a:effectLst/>
                <a:latin typeface="+mn-lt"/>
                <a:ea typeface="+mn-ea"/>
                <a:cs typeface="+mn-cs"/>
              </a:rPr>
              <a:t> business process reviews to prepare the </a:t>
            </a:r>
            <a:r>
              <a:rPr lang="en-US" sz="1400" kern="1200" dirty="0" smtClean="0">
                <a:solidFill>
                  <a:schemeClr val="tx1"/>
                </a:solidFill>
                <a:effectLst/>
                <a:latin typeface="+mn-lt"/>
                <a:ea typeface="+mn-ea"/>
                <a:cs typeface="+mn-cs"/>
              </a:rPr>
              <a:t>PFM workforce</a:t>
            </a:r>
            <a:r>
              <a:rPr lang="en-US" sz="1400" kern="1200" baseline="0" dirty="0" smtClean="0">
                <a:solidFill>
                  <a:schemeClr val="tx1"/>
                </a:solidFill>
                <a:effectLst/>
                <a:latin typeface="+mn-lt"/>
                <a:ea typeface="+mn-ea"/>
                <a:cs typeface="+mn-cs"/>
              </a:rPr>
              <a:t> for their new roles, and new policies and procedures.</a:t>
            </a:r>
            <a:endParaRPr lang="en-US" sz="1400" kern="1200" dirty="0" smtClean="0">
              <a:solidFill>
                <a:schemeClr val="tx1"/>
              </a:solidFill>
              <a:effectLst/>
              <a:latin typeface="+mn-lt"/>
              <a:ea typeface="+mn-ea"/>
              <a:cs typeface="+mn-cs"/>
            </a:endParaRPr>
          </a:p>
          <a:p>
            <a:endParaRPr lang="en-US" sz="1400" kern="1200" dirty="0" smtClean="0">
              <a:solidFill>
                <a:schemeClr val="tx1"/>
              </a:solidFill>
              <a:effectLst/>
              <a:latin typeface="+mn-lt"/>
              <a:ea typeface="+mn-ea"/>
              <a:cs typeface="+mn-cs"/>
            </a:endParaRPr>
          </a:p>
          <a:p>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ADDE6A-15B1-41D1-97BA-04A70B140882}" type="slidenum">
              <a:rPr lang="en-US" smtClean="0"/>
              <a:pPr/>
              <a:t>24</a:t>
            </a:fld>
            <a:endParaRPr lang="en-US" dirty="0"/>
          </a:p>
        </p:txBody>
      </p:sp>
    </p:spTree>
    <p:extLst>
      <p:ext uri="{BB962C8B-B14F-4D97-AF65-F5344CB8AC3E}">
        <p14:creationId xmlns:p14="http://schemas.microsoft.com/office/powerpoint/2010/main" val="1720384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Let</a:t>
            </a:r>
            <a:r>
              <a:rPr lang="en-US" sz="1400" baseline="0" dirty="0" smtClean="0"/>
              <a:t> me end this presentation with this quote from Secretary Abad of the DBM.</a:t>
            </a:r>
          </a:p>
          <a:p>
            <a:endParaRPr lang="en-US" sz="1400" baseline="0" dirty="0" smtClean="0"/>
          </a:p>
          <a:p>
            <a:r>
              <a:rPr lang="en-US" sz="1400" baseline="0" dirty="0" smtClean="0"/>
              <a:t>Thank you and we hope we can count on you to support the PFM Change! </a:t>
            </a:r>
            <a:endParaRPr lang="en-US" sz="1400" dirty="0"/>
          </a:p>
        </p:txBody>
      </p:sp>
      <p:sp>
        <p:nvSpPr>
          <p:cNvPr id="4" name="Slide Number Placeholder 3"/>
          <p:cNvSpPr>
            <a:spLocks noGrp="1"/>
          </p:cNvSpPr>
          <p:nvPr>
            <p:ph type="sldNum" sz="quarter" idx="10"/>
          </p:nvPr>
        </p:nvSpPr>
        <p:spPr/>
        <p:txBody>
          <a:bodyPr/>
          <a:lstStyle/>
          <a:p>
            <a:fld id="{6674AF01-7831-44A9-A186-06C16242E398}" type="slidenum">
              <a:rPr lang="en-US" smtClean="0"/>
              <a:pPr/>
              <a:t>25</a:t>
            </a:fld>
            <a:endParaRPr lang="en-US" dirty="0"/>
          </a:p>
        </p:txBody>
      </p:sp>
    </p:spTree>
    <p:extLst>
      <p:ext uri="{BB962C8B-B14F-4D97-AF65-F5344CB8AC3E}">
        <p14:creationId xmlns:p14="http://schemas.microsoft.com/office/powerpoint/2010/main" val="365618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74AF01-7831-44A9-A186-06C16242E398}" type="slidenum">
              <a:rPr lang="en-US" smtClean="0"/>
              <a:pPr/>
              <a:t>26</a:t>
            </a:fld>
            <a:endParaRPr lang="en-US" dirty="0"/>
          </a:p>
        </p:txBody>
      </p:sp>
    </p:spTree>
    <p:extLst>
      <p:ext uri="{BB962C8B-B14F-4D97-AF65-F5344CB8AC3E}">
        <p14:creationId xmlns:p14="http://schemas.microsoft.com/office/powerpoint/2010/main" val="3858680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the problem of “messy traffic of documents”?  To address this and the need for more efficient financial reporting system, t</a:t>
            </a:r>
            <a:r>
              <a:rPr lang="en-US" dirty="0" smtClean="0"/>
              <a:t>he</a:t>
            </a:r>
            <a:r>
              <a:rPr lang="en-US" baseline="0" dirty="0" smtClean="0"/>
              <a:t> Commission on Audit issued a circular in January 2013 adopting the revised chart of accounts. The new chart of accounts is a huge part of the Unified Accounts Code Structure (UACS), in particular the Object Coding structure. It also provides for new accounts that have been harmonized with the Philippine Public Sector Accounting Standards.</a:t>
            </a:r>
          </a:p>
          <a:p>
            <a:endParaRPr lang="en-US" baseline="0" dirty="0" smtClean="0"/>
          </a:p>
          <a:p>
            <a:r>
              <a:rPr lang="en-US" baseline="0" dirty="0" smtClean="0"/>
              <a:t>COA had worked closely with DBM in the past year to get the accounts for budgeting and accounting unified and harmonized---a major achievement towards realizing GIFMIS. We can expect training on the chart of accounts in May, complementing the UACS rollout to NGAs.</a:t>
            </a:r>
            <a:endParaRPr lang="en-US" dirty="0"/>
          </a:p>
        </p:txBody>
      </p:sp>
      <p:sp>
        <p:nvSpPr>
          <p:cNvPr id="4" name="Slide Number Placeholder 3"/>
          <p:cNvSpPr>
            <a:spLocks noGrp="1"/>
          </p:cNvSpPr>
          <p:nvPr>
            <p:ph type="sldNum" sz="quarter" idx="10"/>
          </p:nvPr>
        </p:nvSpPr>
        <p:spPr/>
        <p:txBody>
          <a:bodyPr/>
          <a:lstStyle/>
          <a:p>
            <a:fld id="{6674AF01-7831-44A9-A186-06C16242E398}" type="slidenum">
              <a:rPr lang="en-US" smtClean="0"/>
              <a:pPr/>
              <a:t>27</a:t>
            </a:fld>
            <a:endParaRPr lang="en-US" dirty="0"/>
          </a:p>
        </p:txBody>
      </p:sp>
    </p:spTree>
    <p:extLst>
      <p:ext uri="{BB962C8B-B14F-4D97-AF65-F5344CB8AC3E}">
        <p14:creationId xmlns:p14="http://schemas.microsoft.com/office/powerpoint/2010/main" val="4022905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cs typeface="Arial" pitchFamily="34" charset="0"/>
              </a:rPr>
              <a:t>Why</a:t>
            </a:r>
            <a:r>
              <a:rPr lang="en-US" sz="1400" baseline="0" dirty="0" smtClean="0">
                <a:cs typeface="Arial" pitchFamily="34" charset="0"/>
              </a:rPr>
              <a:t> is </a:t>
            </a:r>
            <a:r>
              <a:rPr lang="en-US" sz="1400" dirty="0" smtClean="0">
                <a:cs typeface="Arial" pitchFamily="34" charset="0"/>
              </a:rPr>
              <a:t>UACS</a:t>
            </a:r>
            <a:r>
              <a:rPr lang="en-US" sz="1400" baseline="0" dirty="0" smtClean="0">
                <a:cs typeface="Arial" pitchFamily="34" charset="0"/>
              </a:rPr>
              <a:t>  considered a huge and important achievement for PFM reform?  </a:t>
            </a:r>
          </a:p>
          <a:p>
            <a:endParaRPr lang="en-US" sz="1400" baseline="0" dirty="0" smtClean="0">
              <a:cs typeface="Arial" pitchFamily="34" charset="0"/>
            </a:endParaRPr>
          </a:p>
          <a:p>
            <a:r>
              <a:rPr lang="en-US" sz="1400" dirty="0" smtClean="0">
                <a:cs typeface="Arial" pitchFamily="34" charset="0"/>
              </a:rPr>
              <a:t>UACS</a:t>
            </a:r>
            <a:r>
              <a:rPr lang="en-US" sz="1400" baseline="0" dirty="0" smtClean="0">
                <a:cs typeface="Arial" pitchFamily="34" charset="0"/>
              </a:rPr>
              <a:t> </a:t>
            </a:r>
            <a:r>
              <a:rPr lang="en-US" sz="1400" dirty="0" smtClean="0">
                <a:cs typeface="Arial" pitchFamily="34" charset="0"/>
              </a:rPr>
              <a:t>is a precondition to the development of the GIFMIS IT system. It will be applied to various PFM systems and processes covered by GIFMIS</a:t>
            </a:r>
            <a:r>
              <a:rPr lang="en-US" sz="1400" baseline="0" dirty="0" smtClean="0">
                <a:cs typeface="Arial" pitchFamily="34" charset="0"/>
              </a:rPr>
              <a:t> </a:t>
            </a:r>
            <a:r>
              <a:rPr lang="en-US" sz="1400" dirty="0" smtClean="0">
                <a:cs typeface="Arial" pitchFamily="34" charset="0"/>
              </a:rPr>
              <a:t>as shown in the slide</a:t>
            </a:r>
            <a:r>
              <a:rPr lang="en-US" sz="1400" baseline="0" dirty="0" smtClean="0">
                <a:cs typeface="Arial" pitchFamily="34" charset="0"/>
              </a:rPr>
              <a:t> i.e. </a:t>
            </a:r>
            <a:r>
              <a:rPr lang="en-US" sz="1400" dirty="0" smtClean="0">
                <a:cs typeface="Arial" pitchFamily="34" charset="0"/>
              </a:rPr>
              <a:t>budget preparation, budget management, budget execution, cash management, and payroll management</a:t>
            </a:r>
            <a:r>
              <a:rPr lang="en-US" sz="1400" baseline="0" dirty="0" smtClean="0">
                <a:cs typeface="Arial" pitchFamily="34" charset="0"/>
              </a:rPr>
              <a:t>, among others. </a:t>
            </a:r>
            <a:endParaRPr lang="en-US" sz="1400" dirty="0">
              <a:cs typeface="Arial" pitchFamily="34" charset="0"/>
            </a:endParaRPr>
          </a:p>
        </p:txBody>
      </p:sp>
      <p:sp>
        <p:nvSpPr>
          <p:cNvPr id="4" name="Slide Number Placeholder 3"/>
          <p:cNvSpPr>
            <a:spLocks noGrp="1"/>
          </p:cNvSpPr>
          <p:nvPr>
            <p:ph type="sldNum" sz="quarter" idx="10"/>
          </p:nvPr>
        </p:nvSpPr>
        <p:spPr/>
        <p:txBody>
          <a:bodyPr/>
          <a:lstStyle/>
          <a:p>
            <a:fld id="{46ADDE6A-15B1-41D1-97BA-04A70B140882}"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GIFMIS</a:t>
            </a:r>
            <a:r>
              <a:rPr lang="en-PH" baseline="0" dirty="0" smtClean="0"/>
              <a:t> Conceptual Design provides the Government of what is TO BE, a picture or blueprint for the GIFMIS system – in terms of scope, coverage and functionality.</a:t>
            </a:r>
          </a:p>
          <a:p>
            <a:r>
              <a:rPr lang="en-PH" baseline="0" dirty="0" smtClean="0"/>
              <a:t>It was developed through consultations, workshops and meetings and data gathering and analysis activities with PFM stakeholders particularly from functional users or those who know and own the Business process- budget officers, accountants, budget analysts, finance managers and key executives and officials from oversight and spending agencies.</a:t>
            </a:r>
            <a:endParaRPr lang="en-PH" dirty="0" smtClean="0"/>
          </a:p>
          <a:p>
            <a:endParaRPr lang="en-PH" dirty="0" smtClean="0"/>
          </a:p>
          <a:p>
            <a:endParaRPr lang="en-PH"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674AF01-7831-44A9-A186-06C16242E398}" type="slidenum">
              <a:rPr lang="en-US" smtClean="0"/>
              <a:pPr/>
              <a:t>29</a:t>
            </a:fld>
            <a:endParaRPr lang="en-US" dirty="0"/>
          </a:p>
        </p:txBody>
      </p:sp>
    </p:spTree>
    <p:extLst>
      <p:ext uri="{BB962C8B-B14F-4D97-AF65-F5344CB8AC3E}">
        <p14:creationId xmlns:p14="http://schemas.microsoft.com/office/powerpoint/2010/main" val="1964918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t>You are familiar with this picture, right?  Yes, that’s Juan from our video presentation.</a:t>
            </a:r>
            <a:r>
              <a:rPr lang="en-US" sz="1400" dirty="0" smtClean="0"/>
              <a:t> </a:t>
            </a:r>
            <a:r>
              <a:rPr lang="en-US" sz="1400" baseline="0" dirty="0" smtClean="0"/>
              <a:t>Juan will</a:t>
            </a:r>
            <a:r>
              <a:rPr lang="en-US" sz="1400" dirty="0" smtClean="0"/>
              <a:t> </a:t>
            </a:r>
            <a:r>
              <a:rPr lang="en-US" sz="1400" baseline="0" dirty="0" smtClean="0"/>
              <a:t>guide us today with the key questions we hope to discuss. First, why the reform?</a:t>
            </a:r>
          </a:p>
          <a:p>
            <a:endParaRPr lang="en-US" baseline="0" dirty="0" smtClean="0"/>
          </a:p>
          <a:p>
            <a:r>
              <a:rPr lang="en-US" baseline="0" dirty="0" smtClean="0"/>
              <a:t>NOTE TO PRESENTER:</a:t>
            </a:r>
          </a:p>
          <a:p>
            <a:r>
              <a:rPr lang="en-US" baseline="0" dirty="0" smtClean="0"/>
              <a:t>Presenter may do a short activity or tell a story about change that will help set a common and positive perspective about the reform.  </a:t>
            </a:r>
          </a:p>
          <a:p>
            <a:r>
              <a:rPr lang="en-US" baseline="0" dirty="0" smtClean="0"/>
              <a:t>Suggested activity: Visual association </a:t>
            </a:r>
          </a:p>
          <a:p>
            <a:pPr marL="228600" indent="-228600">
              <a:buAutoNum type="arabicPeriod"/>
            </a:pPr>
            <a:r>
              <a:rPr lang="en-US" baseline="0" dirty="0" smtClean="0"/>
              <a:t>Show picture of a chart or graph    </a:t>
            </a:r>
          </a:p>
          <a:p>
            <a:pPr marL="228600" indent="-228600">
              <a:buAutoNum type="arabicPeriod" startAt="2"/>
            </a:pPr>
            <a:r>
              <a:rPr lang="en-US" baseline="0" dirty="0" smtClean="0"/>
              <a:t>Ask: what comes to mind when you see this picture?</a:t>
            </a:r>
          </a:p>
          <a:p>
            <a:pPr marL="228600" indent="-228600">
              <a:buAutoNum type="arabicPeriod" startAt="2"/>
            </a:pPr>
            <a:r>
              <a:rPr lang="en-US" baseline="0" dirty="0" smtClean="0"/>
              <a:t>Call volunteers to give answers (e.g. chart, </a:t>
            </a:r>
            <a:r>
              <a:rPr lang="en-US" dirty="0" smtClean="0"/>
              <a:t>performance, </a:t>
            </a:r>
            <a:r>
              <a:rPr lang="en-US" baseline="0" dirty="0" smtClean="0"/>
              <a:t>data, numbers, analysis, information, knowledge, decisions, etc.)</a:t>
            </a:r>
          </a:p>
          <a:p>
            <a:pPr marL="228600" indent="-228600">
              <a:buAutoNum type="arabicPeriod" startAt="2"/>
            </a:pPr>
            <a:r>
              <a:rPr lang="en-US" baseline="0" dirty="0" smtClean="0"/>
              <a:t>Summarize by saying:  </a:t>
            </a:r>
          </a:p>
          <a:p>
            <a:pPr marL="228600" indent="-228600">
              <a:buAutoNum type="arabicPeriod" startAt="2"/>
            </a:pPr>
            <a:endParaRPr lang="en-US" baseline="0" dirty="0" smtClean="0"/>
          </a:p>
          <a:p>
            <a:pPr marL="0" indent="0">
              <a:buNone/>
            </a:pPr>
            <a:r>
              <a:rPr lang="en-US" baseline="0" dirty="0" smtClean="0"/>
              <a:t>Data, information and knowledge are what makes good analysis and sound decisions about policy and programs.  Data, information and knowledge -  these are what we envision to be at our fingertips, at the click of the mouse; analysis made easy and shown in our computer screens anytime, anywhere to help us make evidence-based, informed and sound</a:t>
            </a:r>
            <a:r>
              <a:rPr lang="en-US" dirty="0" smtClean="0"/>
              <a:t> decisions about how we can as government can best deliver public services</a:t>
            </a:r>
            <a:r>
              <a:rPr lang="en-US" baseline="0" dirty="0" smtClean="0"/>
              <a:t>.  This may</a:t>
            </a:r>
            <a:r>
              <a:rPr lang="en-US" dirty="0" smtClean="0"/>
              <a:t> be</a:t>
            </a:r>
            <a:r>
              <a:rPr lang="en-US" baseline="0" dirty="0" smtClean="0"/>
              <a:t> new to you and</a:t>
            </a:r>
            <a:r>
              <a:rPr lang="en-US" dirty="0" smtClean="0"/>
              <a:t> me</a:t>
            </a:r>
            <a:r>
              <a:rPr lang="en-US" baseline="0" dirty="0" smtClean="0"/>
              <a:t>, but will</a:t>
            </a:r>
            <a:r>
              <a:rPr lang="en-US" dirty="0" smtClean="0"/>
              <a:t> result in an easier, </a:t>
            </a:r>
            <a:r>
              <a:rPr lang="en-US" baseline="0" dirty="0" smtClean="0"/>
              <a:t>more effective way of doing our business of government. </a:t>
            </a:r>
          </a:p>
          <a:p>
            <a:pPr marL="0" indent="0">
              <a:buNone/>
            </a:pPr>
            <a:r>
              <a:rPr lang="en-US" baseline="0" dirty="0" smtClean="0"/>
              <a:t> </a:t>
            </a:r>
          </a:p>
        </p:txBody>
      </p:sp>
      <p:sp>
        <p:nvSpPr>
          <p:cNvPr id="4" name="Slide Number Placeholder 3"/>
          <p:cNvSpPr>
            <a:spLocks noGrp="1"/>
          </p:cNvSpPr>
          <p:nvPr>
            <p:ph type="sldNum" sz="quarter" idx="10"/>
          </p:nvPr>
        </p:nvSpPr>
        <p:spPr/>
        <p:txBody>
          <a:bodyPr/>
          <a:lstStyle/>
          <a:p>
            <a:fld id="{6674AF01-7831-44A9-A186-06C16242E398}" type="slidenum">
              <a:rPr lang="en-US" smtClean="0"/>
              <a:pPr/>
              <a:t>3</a:t>
            </a:fld>
            <a:endParaRPr lang="en-US" dirty="0"/>
          </a:p>
        </p:txBody>
      </p:sp>
    </p:spTree>
    <p:extLst>
      <p:ext uri="{BB962C8B-B14F-4D97-AF65-F5344CB8AC3E}">
        <p14:creationId xmlns:p14="http://schemas.microsoft.com/office/powerpoint/2010/main" val="38590147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This is the</a:t>
            </a:r>
            <a:r>
              <a:rPr lang="en-PH" baseline="0" dirty="0" smtClean="0"/>
              <a:t> picture of </a:t>
            </a:r>
            <a:r>
              <a:rPr lang="en-PH" dirty="0" smtClean="0"/>
              <a:t>GIFMIS </a:t>
            </a:r>
          </a:p>
          <a:p>
            <a:endParaRPr lang="en-PH" dirty="0" smtClean="0"/>
          </a:p>
          <a:p>
            <a:r>
              <a:rPr lang="en-PH" dirty="0" smtClean="0"/>
              <a:t>GIFMIS will</a:t>
            </a:r>
            <a:r>
              <a:rPr lang="en-PH" baseline="0" dirty="0" smtClean="0"/>
              <a:t> have the following scope as shown in the blue box:</a:t>
            </a:r>
            <a:endParaRPr lang="en-PH" dirty="0" smtClean="0"/>
          </a:p>
          <a:p>
            <a:pPr marL="228600" indent="-228600">
              <a:buAutoNum type="arabicPeriod"/>
            </a:pPr>
            <a:r>
              <a:rPr lang="en-US" dirty="0" smtClean="0"/>
              <a:t>Fiscal Simulation (i.e. Macro-economic Forecasting)</a:t>
            </a:r>
            <a:endParaRPr lang="en-PH" dirty="0" smtClean="0"/>
          </a:p>
          <a:p>
            <a:pPr marL="228600" indent="-228600">
              <a:buAutoNum type="arabicPeriod"/>
            </a:pPr>
            <a:r>
              <a:rPr lang="en-US" dirty="0" smtClean="0"/>
              <a:t>Budget Preparation </a:t>
            </a:r>
            <a:endParaRPr lang="en-PH" dirty="0" smtClean="0"/>
          </a:p>
          <a:p>
            <a:pPr marL="228600" indent="-228600">
              <a:buAutoNum type="arabicPeriod"/>
            </a:pPr>
            <a:r>
              <a:rPr lang="en-US" dirty="0" smtClean="0"/>
              <a:t>Budget Management</a:t>
            </a:r>
            <a:endParaRPr lang="en-PH" dirty="0" smtClean="0"/>
          </a:p>
          <a:p>
            <a:pPr marL="228600" indent="-228600">
              <a:buAutoNum type="arabicPeriod"/>
            </a:pPr>
            <a:r>
              <a:rPr lang="en-US" dirty="0" smtClean="0"/>
              <a:t>Commitments Management</a:t>
            </a:r>
            <a:endParaRPr lang="en-PH" dirty="0" smtClean="0"/>
          </a:p>
          <a:p>
            <a:pPr marL="228600" indent="-228600">
              <a:buAutoNum type="arabicPeriod"/>
            </a:pPr>
            <a:r>
              <a:rPr lang="en-US" dirty="0" smtClean="0"/>
              <a:t>Payments Management</a:t>
            </a:r>
            <a:endParaRPr lang="en-PH" dirty="0" smtClean="0"/>
          </a:p>
          <a:p>
            <a:pPr marL="228600" indent="-228600">
              <a:buAutoNum type="arabicPeriod"/>
            </a:pPr>
            <a:r>
              <a:rPr lang="en-US" dirty="0" smtClean="0"/>
              <a:t>Receipts Management</a:t>
            </a:r>
            <a:endParaRPr lang="en-PH" dirty="0" smtClean="0"/>
          </a:p>
          <a:p>
            <a:pPr marL="228600" indent="-228600">
              <a:buAutoNum type="arabicPeriod"/>
            </a:pPr>
            <a:r>
              <a:rPr lang="en-US" dirty="0" smtClean="0"/>
              <a:t>Cash Management</a:t>
            </a:r>
            <a:endParaRPr lang="en-PH" dirty="0" smtClean="0"/>
          </a:p>
          <a:p>
            <a:pPr marL="228600" indent="-228600">
              <a:buAutoNum type="arabicPeriod"/>
            </a:pPr>
            <a:r>
              <a:rPr lang="en-US" dirty="0" smtClean="0"/>
              <a:t>Accounting and Fiscal Reporting</a:t>
            </a:r>
            <a:endParaRPr lang="en-PH" dirty="0" smtClean="0"/>
          </a:p>
          <a:p>
            <a:pPr marL="228600" indent="-228600">
              <a:buAutoNum type="arabicPeriod"/>
            </a:pPr>
            <a:r>
              <a:rPr lang="en-US" dirty="0" smtClean="0"/>
              <a:t>GIFMIS Portal</a:t>
            </a:r>
            <a:endParaRPr lang="en-PH" dirty="0" smtClean="0"/>
          </a:p>
          <a:p>
            <a:pPr marL="228600" indent="-228600">
              <a:buAutoNum type="arabicPeriod"/>
            </a:pPr>
            <a:r>
              <a:rPr lang="en-US" dirty="0" smtClean="0"/>
              <a:t>Data Warehousing, Business Intelligence, Analysis and Reporting Tools</a:t>
            </a:r>
          </a:p>
          <a:p>
            <a:pPr marL="0" indent="0">
              <a:buNone/>
            </a:pPr>
            <a:endParaRPr lang="en-US" dirty="0" smtClean="0"/>
          </a:p>
          <a:p>
            <a:pPr marL="0" indent="0">
              <a:buNone/>
            </a:pPr>
            <a:r>
              <a:rPr lang="en-PH" dirty="0" smtClean="0"/>
              <a:t>GIFMIS will interface with other existing</a:t>
            </a:r>
            <a:r>
              <a:rPr lang="en-PH" baseline="0" dirty="0" smtClean="0"/>
              <a:t> and new IT-based PFM systems to be developed such as payroll and integrated HR information systems. </a:t>
            </a:r>
          </a:p>
          <a:p>
            <a:pPr marL="228600" indent="-228600">
              <a:buAutoNum type="arabicPeriod"/>
            </a:pPr>
            <a:r>
              <a:rPr lang="en-US" dirty="0" smtClean="0"/>
              <a:t>Asset Management</a:t>
            </a:r>
            <a:endParaRPr lang="en-PH" dirty="0" smtClean="0"/>
          </a:p>
          <a:p>
            <a:pPr marL="228600" indent="-228600">
              <a:buAutoNum type="arabicPeriod"/>
            </a:pPr>
            <a:r>
              <a:rPr lang="en-US" dirty="0" smtClean="0"/>
              <a:t>Debt Management (DMFAS)</a:t>
            </a:r>
            <a:endParaRPr lang="en-PH" dirty="0" smtClean="0"/>
          </a:p>
          <a:p>
            <a:pPr marL="228600" indent="-228600">
              <a:buAutoNum type="arabicPeriod"/>
            </a:pPr>
            <a:r>
              <a:rPr lang="en-US" dirty="0" smtClean="0"/>
              <a:t>Human Resource Management (GMIS/GHRIS)</a:t>
            </a:r>
            <a:endParaRPr lang="en-PH" dirty="0" smtClean="0"/>
          </a:p>
          <a:p>
            <a:pPr marL="228600" indent="-228600">
              <a:buAutoNum type="arabicPeriod"/>
            </a:pPr>
            <a:r>
              <a:rPr lang="en-US" dirty="0" smtClean="0"/>
              <a:t>National Payroll System (NPS)</a:t>
            </a:r>
            <a:endParaRPr lang="en-PH" dirty="0" smtClean="0"/>
          </a:p>
          <a:p>
            <a:pPr marL="228600" indent="-228600">
              <a:buAutoNum type="arabicPeriod"/>
            </a:pPr>
            <a:r>
              <a:rPr lang="en-US" dirty="0" smtClean="0"/>
              <a:t>Tax and Revenue Management (e-TIS, Customs System)</a:t>
            </a:r>
            <a:endParaRPr lang="en-PH" dirty="0" smtClean="0"/>
          </a:p>
          <a:p>
            <a:pPr marL="228600" indent="-228600">
              <a:buAutoNum type="arabicPeriod"/>
            </a:pPr>
            <a:r>
              <a:rPr lang="en-US" dirty="0" smtClean="0"/>
              <a:t>Auditing Management (IRRBAS)</a:t>
            </a:r>
            <a:endParaRPr lang="en-PH" dirty="0" smtClean="0"/>
          </a:p>
          <a:p>
            <a:pPr marL="228600" indent="-228600">
              <a:buAutoNum type="arabicPeriod"/>
            </a:pPr>
            <a:r>
              <a:rPr lang="en-US" dirty="0" smtClean="0"/>
              <a:t>Public Procurement Management (PhilGEPS)</a:t>
            </a:r>
            <a:endParaRPr lang="en-PH" dirty="0" smtClean="0"/>
          </a:p>
          <a:p>
            <a:pPr marL="228600" indent="-228600">
              <a:buAutoNum type="arabicPeriod"/>
            </a:pPr>
            <a:r>
              <a:rPr lang="en-US" dirty="0" smtClean="0"/>
              <a:t>Current Budget Preparation (BPMS) </a:t>
            </a:r>
            <a:endParaRPr lang="en-PH" dirty="0" smtClean="0"/>
          </a:p>
          <a:p>
            <a:pPr marL="228600" indent="-228600">
              <a:buAutoNum type="arabicPeriod"/>
            </a:pPr>
            <a:r>
              <a:rPr lang="en-US" dirty="0" smtClean="0"/>
              <a:t>Banking Systems (Systems at the Central Bank, GSB and Commercial Banks, etc.)</a:t>
            </a:r>
            <a:endParaRPr lang="en-PH" dirty="0" smtClean="0"/>
          </a:p>
          <a:p>
            <a:pPr marL="228600" indent="-228600">
              <a:buAutoNum type="arabicPeriod"/>
            </a:pPr>
            <a:r>
              <a:rPr lang="en-US" dirty="0" smtClean="0"/>
              <a:t>Government Executive Information System (GEIS)</a:t>
            </a:r>
          </a:p>
          <a:p>
            <a:pPr marL="228600" indent="-228600">
              <a:buAutoNum type="arabicPeriod"/>
            </a:pPr>
            <a:r>
              <a:rPr lang="en-US" dirty="0" smtClean="0"/>
              <a:t>Securities Management (for BTr)</a:t>
            </a:r>
            <a:endParaRPr lang="en-PH" dirty="0" smtClean="0"/>
          </a:p>
          <a:p>
            <a:endParaRPr lang="en-US" dirty="0"/>
          </a:p>
        </p:txBody>
      </p:sp>
      <p:sp>
        <p:nvSpPr>
          <p:cNvPr id="4" name="Slide Number Placeholder 3"/>
          <p:cNvSpPr>
            <a:spLocks noGrp="1"/>
          </p:cNvSpPr>
          <p:nvPr>
            <p:ph type="sldNum" sz="quarter" idx="10"/>
          </p:nvPr>
        </p:nvSpPr>
        <p:spPr/>
        <p:txBody>
          <a:bodyPr/>
          <a:lstStyle/>
          <a:p>
            <a:fld id="{6674AF01-7831-44A9-A186-06C16242E398}" type="slidenum">
              <a:rPr lang="en-US" smtClean="0"/>
              <a:pPr/>
              <a:t>30</a:t>
            </a:fld>
            <a:endParaRPr lang="en-US" dirty="0"/>
          </a:p>
        </p:txBody>
      </p:sp>
    </p:spTree>
    <p:extLst>
      <p:ext uri="{BB962C8B-B14F-4D97-AF65-F5344CB8AC3E}">
        <p14:creationId xmlns:p14="http://schemas.microsoft.com/office/powerpoint/2010/main" val="2275036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a:t>
            </a:r>
            <a:r>
              <a:rPr lang="en-US" baseline="0" dirty="0" smtClean="0"/>
              <a:t> on this timeline, the Government is now in the process of defining functional and technical specifications required for preparing the bidding or procurement document.  Critical milestones are shown in the slide leading to Go live for the pilot agencies by October 2015</a:t>
            </a:r>
          </a:p>
        </p:txBody>
      </p:sp>
      <p:sp>
        <p:nvSpPr>
          <p:cNvPr id="4" name="Slide Number Placeholder 3"/>
          <p:cNvSpPr>
            <a:spLocks noGrp="1"/>
          </p:cNvSpPr>
          <p:nvPr>
            <p:ph type="sldNum" sz="quarter" idx="10"/>
          </p:nvPr>
        </p:nvSpPr>
        <p:spPr/>
        <p:txBody>
          <a:bodyPr/>
          <a:lstStyle/>
          <a:p>
            <a:fld id="{6674AF01-7831-44A9-A186-06C16242E398}" type="slidenum">
              <a:rPr lang="en-US" smtClean="0"/>
              <a:pPr/>
              <a:t>31</a:t>
            </a:fld>
            <a:endParaRPr lang="en-US" dirty="0"/>
          </a:p>
        </p:txBody>
      </p:sp>
    </p:spTree>
    <p:extLst>
      <p:ext uri="{BB962C8B-B14F-4D97-AF65-F5344CB8AC3E}">
        <p14:creationId xmlns:p14="http://schemas.microsoft.com/office/powerpoint/2010/main" val="1828296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GIFMIS will</a:t>
            </a:r>
            <a:r>
              <a:rPr lang="en-US" sz="1400" baseline="0" dirty="0" smtClean="0"/>
              <a:t> be piloted in the following spending and oversight agencies.</a:t>
            </a:r>
            <a:endParaRPr lang="en-US" sz="1400" dirty="0"/>
          </a:p>
        </p:txBody>
      </p:sp>
      <p:sp>
        <p:nvSpPr>
          <p:cNvPr id="4" name="Slide Number Placeholder 3"/>
          <p:cNvSpPr>
            <a:spLocks noGrp="1"/>
          </p:cNvSpPr>
          <p:nvPr>
            <p:ph type="sldNum" sz="quarter" idx="10"/>
          </p:nvPr>
        </p:nvSpPr>
        <p:spPr/>
        <p:txBody>
          <a:bodyPr/>
          <a:lstStyle/>
          <a:p>
            <a:fld id="{6674AF01-7831-44A9-A186-06C16242E398}" type="slidenum">
              <a:rPr lang="en-US" smtClean="0"/>
              <a:pPr/>
              <a:t>32</a:t>
            </a:fld>
            <a:endParaRPr lang="en-US" dirty="0"/>
          </a:p>
        </p:txBody>
      </p:sp>
    </p:spTree>
    <p:extLst>
      <p:ext uri="{BB962C8B-B14F-4D97-AF65-F5344CB8AC3E}">
        <p14:creationId xmlns:p14="http://schemas.microsoft.com/office/powerpoint/2010/main" val="4145708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6"/>
          <p:cNvSpPr txBox="1">
            <a:spLocks noGrp="1"/>
          </p:cNvSpPr>
          <p:nvPr/>
        </p:nvSpPr>
        <p:spPr bwMode="auto">
          <a:xfrm>
            <a:off x="3885453" y="8684826"/>
            <a:ext cx="2970946" cy="457711"/>
          </a:xfrm>
          <a:prstGeom prst="rect">
            <a:avLst/>
          </a:prstGeom>
          <a:noFill/>
          <a:ln w="9525">
            <a:noFill/>
            <a:miter lim="800000"/>
            <a:headEnd/>
            <a:tailEnd/>
          </a:ln>
        </p:spPr>
        <p:txBody>
          <a:bodyPr lIns="90608" tIns="45304" rIns="90608" bIns="45304" anchor="b"/>
          <a:lstStyle/>
          <a:p>
            <a:pPr algn="r" defTabSz="906463"/>
            <a:endParaRPr lang="en-US" sz="1200">
              <a:latin typeface="Calibri" pitchFamily="34" charset="0"/>
              <a:cs typeface="Arial" charset="0"/>
            </a:endParaRPr>
          </a:p>
        </p:txBody>
      </p:sp>
      <p:sp>
        <p:nvSpPr>
          <p:cNvPr id="154627" name="Slide Image Placeholder 1"/>
          <p:cNvSpPr>
            <a:spLocks noGrp="1" noRot="1" noChangeAspect="1" noTextEdit="1"/>
          </p:cNvSpPr>
          <p:nvPr>
            <p:ph type="sldImg"/>
          </p:nvPr>
        </p:nvSpPr>
        <p:spPr bwMode="auto">
          <a:xfrm>
            <a:off x="1144588" y="684213"/>
            <a:ext cx="4573587" cy="3430587"/>
          </a:xfrm>
          <a:noFill/>
          <a:ln>
            <a:solidFill>
              <a:srgbClr val="000000"/>
            </a:solidFill>
            <a:miter lim="800000"/>
            <a:headEnd/>
            <a:tailEnd/>
          </a:ln>
        </p:spPr>
      </p:sp>
      <p:sp>
        <p:nvSpPr>
          <p:cNvPr id="154628" name="Notes Placeholder 2"/>
          <p:cNvSpPr>
            <a:spLocks noGrp="1"/>
          </p:cNvSpPr>
          <p:nvPr>
            <p:ph type="body" idx="1"/>
          </p:nvPr>
        </p:nvSpPr>
        <p:spPr bwMode="auto">
          <a:xfrm>
            <a:off x="683879" y="4343144"/>
            <a:ext cx="5490244" cy="4116482"/>
          </a:xfrm>
          <a:noFill/>
          <a:ln>
            <a:solidFill>
              <a:schemeClr val="tx1"/>
            </a:solidFill>
            <a:miter lim="800000"/>
            <a:headEnd/>
            <a:tailEnd/>
          </a:ln>
        </p:spPr>
        <p:txBody>
          <a:bodyPr wrap="square" lIns="90608" tIns="45304" rIns="90608" bIns="45304" numCol="1" anchor="t" anchorCtr="0" compatLnSpc="1">
            <a:prstTxWarp prst="textNoShape">
              <a:avLst/>
            </a:prstTxWarp>
          </a:bodyPr>
          <a:lstStyle/>
          <a:p>
            <a:pPr eaLnBrk="1" hangingPunct="1">
              <a:spcBef>
                <a:spcPct val="0"/>
              </a:spcBef>
            </a:pPr>
            <a:endParaRPr lang="en-US" smtClean="0">
              <a:latin typeface="Tahoma" pitchFamily="34" charset="0"/>
            </a:endParaRPr>
          </a:p>
        </p:txBody>
      </p:sp>
      <p:sp>
        <p:nvSpPr>
          <p:cNvPr id="154629" name="Slide Number Placeholder 3"/>
          <p:cNvSpPr txBox="1">
            <a:spLocks noGrp="1"/>
          </p:cNvSpPr>
          <p:nvPr/>
        </p:nvSpPr>
        <p:spPr bwMode="auto">
          <a:xfrm>
            <a:off x="3885453" y="8684826"/>
            <a:ext cx="2970946" cy="457711"/>
          </a:xfrm>
          <a:prstGeom prst="rect">
            <a:avLst/>
          </a:prstGeom>
          <a:noFill/>
          <a:ln w="9525">
            <a:noFill/>
            <a:miter lim="800000"/>
            <a:headEnd/>
            <a:tailEnd/>
          </a:ln>
        </p:spPr>
        <p:txBody>
          <a:bodyPr lIns="90608" tIns="45304" rIns="90608" bIns="45304" anchor="b"/>
          <a:lstStyle/>
          <a:p>
            <a:pPr algn="r" defTabSz="906463"/>
            <a:endParaRPr lang="en-US" sz="1200">
              <a:latin typeface="Calibri" pitchFamily="34"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spcAft>
                <a:spcPts val="1200"/>
              </a:spcAft>
              <a:defRPr/>
            </a:pPr>
            <a:r>
              <a:rPr lang="en-US" sz="1400" dirty="0" smtClean="0">
                <a:cs typeface="Arial" pitchFamily="34" charset="0"/>
              </a:rPr>
              <a:t>What is PFM?  For clarity, we are using the term PFM in its widest sense, as a system of rules, procedures and practices for government to manage public finances. </a:t>
            </a:r>
          </a:p>
          <a:p>
            <a:pPr eaLnBrk="1" hangingPunct="1">
              <a:spcBef>
                <a:spcPct val="0"/>
              </a:spcBef>
              <a:spcAft>
                <a:spcPts val="1200"/>
              </a:spcAft>
              <a:defRPr/>
            </a:pPr>
            <a:r>
              <a:rPr lang="en-US" sz="1400" dirty="0" smtClean="0">
                <a:cs typeface="Arial" pitchFamily="34" charset="0"/>
              </a:rPr>
              <a:t>It generally encompasses the following areas of</a:t>
            </a:r>
            <a:r>
              <a:rPr lang="en-US" sz="1400" baseline="0" dirty="0" smtClean="0">
                <a:cs typeface="Arial" pitchFamily="34" charset="0"/>
              </a:rPr>
              <a:t> government financial management:</a:t>
            </a:r>
            <a:endParaRPr lang="en-US" sz="1400" dirty="0" smtClean="0">
              <a:cs typeface="Arial" pitchFamily="34" charset="0"/>
            </a:endParaRPr>
          </a:p>
          <a:p>
            <a:pPr marL="285750" indent="-285750" eaLnBrk="1" hangingPunct="1">
              <a:spcBef>
                <a:spcPct val="0"/>
              </a:spcBef>
              <a:spcAft>
                <a:spcPts val="600"/>
              </a:spcAft>
              <a:buFont typeface="Arial" pitchFamily="34" charset="0"/>
              <a:buChar char="•"/>
              <a:defRPr/>
            </a:pPr>
            <a:r>
              <a:rPr lang="en-US" sz="1400" dirty="0" smtClean="0">
                <a:cs typeface="Arial" pitchFamily="34" charset="0"/>
              </a:rPr>
              <a:t>budgeting</a:t>
            </a:r>
          </a:p>
          <a:p>
            <a:pPr marL="285750" indent="-285750" eaLnBrk="1" hangingPunct="1">
              <a:spcBef>
                <a:spcPct val="0"/>
              </a:spcBef>
              <a:spcAft>
                <a:spcPts val="600"/>
              </a:spcAft>
              <a:buFont typeface="Arial" pitchFamily="34" charset="0"/>
              <a:buChar char="•"/>
              <a:defRPr/>
            </a:pPr>
            <a:r>
              <a:rPr lang="en-US" sz="1400" dirty="0" smtClean="0">
                <a:cs typeface="Arial" pitchFamily="34" charset="0"/>
              </a:rPr>
              <a:t>accounting</a:t>
            </a:r>
          </a:p>
          <a:p>
            <a:pPr marL="285750" indent="-285750" eaLnBrk="1" hangingPunct="1">
              <a:spcBef>
                <a:spcPct val="0"/>
              </a:spcBef>
              <a:spcAft>
                <a:spcPts val="600"/>
              </a:spcAft>
              <a:buFont typeface="Arial" pitchFamily="34" charset="0"/>
              <a:buChar char="•"/>
              <a:defRPr/>
            </a:pPr>
            <a:r>
              <a:rPr lang="en-US" sz="1400" dirty="0" smtClean="0">
                <a:cs typeface="Arial" pitchFamily="34" charset="0"/>
              </a:rPr>
              <a:t>auditing</a:t>
            </a:r>
          </a:p>
          <a:p>
            <a:pPr marL="285750" indent="-285750" eaLnBrk="1" hangingPunct="1">
              <a:spcBef>
                <a:spcPct val="0"/>
              </a:spcBef>
              <a:spcAft>
                <a:spcPts val="600"/>
              </a:spcAft>
              <a:buFont typeface="Arial" pitchFamily="34" charset="0"/>
              <a:buChar char="•"/>
              <a:defRPr/>
            </a:pPr>
            <a:r>
              <a:rPr lang="en-US" sz="1400" dirty="0" smtClean="0">
                <a:cs typeface="Arial" pitchFamily="34" charset="0"/>
              </a:rPr>
              <a:t>cash management</a:t>
            </a:r>
          </a:p>
          <a:p>
            <a:pPr marL="285750" indent="-285750" eaLnBrk="1" hangingPunct="1">
              <a:spcBef>
                <a:spcPct val="0"/>
              </a:spcBef>
              <a:spcAft>
                <a:spcPts val="600"/>
              </a:spcAft>
              <a:buFont typeface="Arial" pitchFamily="34" charset="0"/>
              <a:buChar char="•"/>
              <a:defRPr/>
            </a:pPr>
            <a:r>
              <a:rPr lang="en-US" sz="1400" dirty="0" smtClean="0">
                <a:cs typeface="Arial" pitchFamily="34" charset="0"/>
              </a:rPr>
              <a:t>management of public debt</a:t>
            </a:r>
          </a:p>
          <a:p>
            <a:pPr marL="285750" indent="-285750" eaLnBrk="1" hangingPunct="1">
              <a:spcBef>
                <a:spcPct val="0"/>
              </a:spcBef>
              <a:spcAft>
                <a:spcPts val="600"/>
              </a:spcAft>
              <a:buFont typeface="Arial" pitchFamily="34" charset="0"/>
              <a:buChar char="•"/>
              <a:defRPr/>
            </a:pPr>
            <a:r>
              <a:rPr lang="en-US" sz="1400" dirty="0" smtClean="0">
                <a:cs typeface="Arial" pitchFamily="34" charset="0"/>
              </a:rPr>
              <a:t>revenue generation, and </a:t>
            </a:r>
          </a:p>
          <a:p>
            <a:pPr marL="285750" indent="-285750" eaLnBrk="1" hangingPunct="1">
              <a:spcBef>
                <a:spcPct val="0"/>
              </a:spcBef>
              <a:spcAft>
                <a:spcPts val="600"/>
              </a:spcAft>
              <a:buFont typeface="Arial" pitchFamily="34" charset="0"/>
              <a:buChar char="•"/>
              <a:defRPr/>
            </a:pPr>
            <a:r>
              <a:rPr lang="en-US" sz="1400" dirty="0" smtClean="0">
                <a:cs typeface="Arial" pitchFamily="34" charset="0"/>
              </a:rPr>
              <a:t>public reporting on financial operations.</a:t>
            </a:r>
            <a:endParaRPr lang="en-US" sz="1400" dirty="0"/>
          </a:p>
        </p:txBody>
      </p:sp>
      <p:sp>
        <p:nvSpPr>
          <p:cNvPr id="4" name="Slide Number Placeholder 3"/>
          <p:cNvSpPr>
            <a:spLocks noGrp="1"/>
          </p:cNvSpPr>
          <p:nvPr>
            <p:ph type="sldNum" sz="quarter" idx="10"/>
          </p:nvPr>
        </p:nvSpPr>
        <p:spPr/>
        <p:txBody>
          <a:bodyPr/>
          <a:lstStyle/>
          <a:p>
            <a:fld id="{6674AF01-7831-44A9-A186-06C16242E398}" type="slidenum">
              <a:rPr lang="en-US" smtClean="0"/>
              <a:pPr/>
              <a:t>5</a:t>
            </a:fld>
            <a:endParaRPr lang="en-US" dirty="0"/>
          </a:p>
        </p:txBody>
      </p:sp>
    </p:spTree>
    <p:extLst>
      <p:ext uri="{BB962C8B-B14F-4D97-AF65-F5344CB8AC3E}">
        <p14:creationId xmlns:p14="http://schemas.microsoft.com/office/powerpoint/2010/main" val="1176102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xfrm>
            <a:off x="665329" y="4362423"/>
            <a:ext cx="5485760" cy="4114142"/>
          </a:xfrm>
          <a:noFill/>
          <a:ln/>
        </p:spPr>
        <p:txBody>
          <a:bodyPr/>
          <a:lstStyle/>
          <a:p>
            <a:pPr algn="just" eaLnBrk="1" hangingPunct="1">
              <a:spcBef>
                <a:spcPct val="0"/>
              </a:spcBef>
            </a:pPr>
            <a:r>
              <a:rPr lang="en-US" sz="1400" dirty="0" smtClean="0">
                <a:cs typeface="Arial" pitchFamily="34" charset="0"/>
              </a:rPr>
              <a:t>In 2007, a comprehensive assessment of the Philippine PFM system was done by the World Bank and AusAID using an evidence-based and results-oriented framework called PEFA or the Public Expenditure and Financial Accountability. The</a:t>
            </a:r>
            <a:r>
              <a:rPr lang="en-US" sz="1400" baseline="0" dirty="0" smtClean="0">
                <a:cs typeface="Arial" pitchFamily="34" charset="0"/>
              </a:rPr>
              <a:t> late DBM Secretary Emy Boncodin was part of this</a:t>
            </a:r>
            <a:r>
              <a:rPr lang="en-US" sz="1400" dirty="0" smtClean="0">
                <a:cs typeface="Arial" pitchFamily="34" charset="0"/>
              </a:rPr>
              <a:t> </a:t>
            </a:r>
            <a:r>
              <a:rPr lang="en-US" sz="1400" baseline="0" dirty="0" smtClean="0">
                <a:cs typeface="Arial" pitchFamily="34" charset="0"/>
              </a:rPr>
              <a:t>assessment team.  </a:t>
            </a:r>
            <a:r>
              <a:rPr lang="en-US" sz="1400" dirty="0" smtClean="0">
                <a:cs typeface="Arial" pitchFamily="34" charset="0"/>
              </a:rPr>
              <a:t>DBM, DOF, COA and line agencies</a:t>
            </a:r>
            <a:r>
              <a:rPr lang="en-US" sz="1400" baseline="0" dirty="0" smtClean="0">
                <a:cs typeface="Arial" pitchFamily="34" charset="0"/>
              </a:rPr>
              <a:t> such as </a:t>
            </a:r>
            <a:r>
              <a:rPr lang="en-US" sz="1400" dirty="0" smtClean="0">
                <a:cs typeface="Arial" pitchFamily="34" charset="0"/>
              </a:rPr>
              <a:t>DEPED and DSWD</a:t>
            </a:r>
            <a:r>
              <a:rPr lang="en-US" sz="1400" baseline="0" dirty="0" smtClean="0">
                <a:cs typeface="Arial" pitchFamily="34" charset="0"/>
              </a:rPr>
              <a:t> </a:t>
            </a:r>
            <a:r>
              <a:rPr lang="en-US" sz="1400" dirty="0" smtClean="0">
                <a:cs typeface="Arial" pitchFamily="34" charset="0"/>
              </a:rPr>
              <a:t>participated in the assessment. </a:t>
            </a:r>
          </a:p>
          <a:p>
            <a:pPr algn="just"/>
            <a:endParaRPr lang="en-US" sz="1400" dirty="0" smtClean="0"/>
          </a:p>
          <a:p>
            <a:pPr algn="just" eaLnBrk="1" hangingPunct="1">
              <a:spcBef>
                <a:spcPct val="0"/>
              </a:spcBef>
            </a:pPr>
            <a:r>
              <a:rPr lang="en-US" sz="1400" dirty="0" smtClean="0">
                <a:cs typeface="Arial" pitchFamily="34" charset="0"/>
              </a:rPr>
              <a:t>Our PFM system was evaluated against six benchmarks of a good PFM</a:t>
            </a:r>
            <a:r>
              <a:rPr lang="en-US" sz="1400" dirty="0">
                <a:cs typeface="Arial" pitchFamily="34" charset="0"/>
              </a:rPr>
              <a:t> </a:t>
            </a:r>
            <a:r>
              <a:rPr lang="en-US" sz="1400" dirty="0" smtClean="0">
                <a:cs typeface="Arial" pitchFamily="34" charset="0"/>
              </a:rPr>
              <a:t>such as </a:t>
            </a:r>
            <a:r>
              <a:rPr lang="en-US" sz="1400" baseline="0" dirty="0" smtClean="0">
                <a:cs typeface="Arial" pitchFamily="34" charset="0"/>
              </a:rPr>
              <a:t>credibility of the budget; policy-based budgeting, predictability and control of budget execution</a:t>
            </a:r>
            <a:r>
              <a:rPr lang="en-US" sz="1400" dirty="0">
                <a:cs typeface="Arial" pitchFamily="34" charset="0"/>
              </a:rPr>
              <a:t>;</a:t>
            </a:r>
            <a:r>
              <a:rPr lang="en-US" sz="1400" dirty="0" smtClean="0">
                <a:cs typeface="Arial" pitchFamily="34" charset="0"/>
              </a:rPr>
              <a:t> accounting, reporting and auditing systems; and external and public scrutiny,</a:t>
            </a:r>
            <a:r>
              <a:rPr lang="en-US" sz="1400" baseline="0" dirty="0" smtClean="0">
                <a:cs typeface="Arial" pitchFamily="34" charset="0"/>
              </a:rPr>
              <a:t> among others. </a:t>
            </a:r>
          </a:p>
          <a:p>
            <a:pPr algn="just" eaLnBrk="1" hangingPunct="1">
              <a:spcBef>
                <a:spcPct val="0"/>
              </a:spcBef>
            </a:pPr>
            <a:endParaRPr lang="en-US" sz="1400" dirty="0">
              <a:cs typeface="Arial" pitchFamily="34" charset="0"/>
            </a:endParaRPr>
          </a:p>
          <a:p>
            <a:pPr algn="just">
              <a:spcBef>
                <a:spcPct val="0"/>
              </a:spcBef>
              <a:spcAft>
                <a:spcPts val="1200"/>
              </a:spcAft>
            </a:pPr>
            <a:r>
              <a:rPr lang="en-PH" sz="1400" dirty="0" smtClean="0"/>
              <a:t>The slide shows the key</a:t>
            </a:r>
            <a:r>
              <a:rPr lang="en-PH" sz="1400" baseline="0" dirty="0" smtClean="0"/>
              <a:t> findings from the PEFA assessment, which are described in the PFM Reform Roadmap. For example, the lack of a common classification of budgetary and accounting accounts leads to numerous, duplicative, inconsistent, unreliable financial reports to COA and DBM</a:t>
            </a:r>
            <a:r>
              <a:rPr lang="en-PH" sz="1400" dirty="0" smtClean="0"/>
              <a:t>, as well as to the agency management.</a:t>
            </a:r>
            <a:endParaRPr lang="en-PH" sz="1400" baseline="0" dirty="0" smtClean="0"/>
          </a:p>
          <a:p>
            <a:pPr algn="just">
              <a:spcBef>
                <a:spcPct val="0"/>
              </a:spcBef>
              <a:spcAft>
                <a:spcPts val="1200"/>
              </a:spcAft>
            </a:pPr>
            <a:endParaRPr lang="en-PH" sz="1400" baseline="0" dirty="0" smtClean="0"/>
          </a:p>
        </p:txBody>
      </p:sp>
      <p:sp>
        <p:nvSpPr>
          <p:cNvPr id="24579" name="Slide Number Placeholder 3"/>
          <p:cNvSpPr>
            <a:spLocks noGrp="1"/>
          </p:cNvSpPr>
          <p:nvPr>
            <p:ph type="sldNum" sz="quarter" idx="5"/>
          </p:nvPr>
        </p:nvSpPr>
        <p:spPr>
          <a:noFill/>
        </p:spPr>
        <p:txBody>
          <a:bodyPr/>
          <a:lstStyle/>
          <a:p>
            <a:fld id="{1B88960E-EECF-4492-9A2F-93395F134265}" type="slidenum">
              <a:rPr lang="en-GB"/>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t>What do we want to achieve with the PFM reform?</a:t>
            </a:r>
          </a:p>
          <a:p>
            <a:endParaRPr lang="en-US" sz="1400" baseline="0" dirty="0" smtClean="0"/>
          </a:p>
          <a:p>
            <a:endParaRPr lang="en-US" sz="1400" baseline="0" dirty="0" smtClean="0"/>
          </a:p>
        </p:txBody>
      </p:sp>
      <p:sp>
        <p:nvSpPr>
          <p:cNvPr id="4" name="Slide Number Placeholder 3"/>
          <p:cNvSpPr>
            <a:spLocks noGrp="1"/>
          </p:cNvSpPr>
          <p:nvPr>
            <p:ph type="sldNum" sz="quarter" idx="10"/>
          </p:nvPr>
        </p:nvSpPr>
        <p:spPr/>
        <p:txBody>
          <a:bodyPr/>
          <a:lstStyle/>
          <a:p>
            <a:fld id="{6674AF01-7831-44A9-A186-06C16242E398}" type="slidenum">
              <a:rPr lang="en-US" smtClean="0"/>
              <a:pPr/>
              <a:t>7</a:t>
            </a:fld>
            <a:endParaRPr lang="en-US" dirty="0"/>
          </a:p>
        </p:txBody>
      </p:sp>
    </p:spTree>
    <p:extLst>
      <p:ext uri="{BB962C8B-B14F-4D97-AF65-F5344CB8AC3E}">
        <p14:creationId xmlns:p14="http://schemas.microsoft.com/office/powerpoint/2010/main" val="3859014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ea typeface="MS PGothic" pitchFamily="34" charset="-128"/>
              </a:defRPr>
            </a:lvl1pPr>
            <a:lvl2pPr marL="726531" indent="-279435" eaLnBrk="0" hangingPunct="0">
              <a:defRPr sz="1400">
                <a:solidFill>
                  <a:schemeClr val="tx1"/>
                </a:solidFill>
                <a:latin typeface="Arial" pitchFamily="34" charset="0"/>
                <a:ea typeface="MS PGothic" pitchFamily="34" charset="-128"/>
              </a:defRPr>
            </a:lvl2pPr>
            <a:lvl3pPr marL="1117740" indent="-223548" eaLnBrk="0" hangingPunct="0">
              <a:defRPr sz="1400">
                <a:solidFill>
                  <a:schemeClr val="tx1"/>
                </a:solidFill>
                <a:latin typeface="Arial" pitchFamily="34" charset="0"/>
                <a:ea typeface="MS PGothic" pitchFamily="34" charset="-128"/>
              </a:defRPr>
            </a:lvl3pPr>
            <a:lvl4pPr marL="1564836" indent="-223548" eaLnBrk="0" hangingPunct="0">
              <a:defRPr sz="1400">
                <a:solidFill>
                  <a:schemeClr val="tx1"/>
                </a:solidFill>
                <a:latin typeface="Arial" pitchFamily="34" charset="0"/>
                <a:ea typeface="MS PGothic" pitchFamily="34" charset="-128"/>
              </a:defRPr>
            </a:lvl4pPr>
            <a:lvl5pPr marL="2011931" indent="-223548" eaLnBrk="0" hangingPunct="0">
              <a:defRPr sz="1400">
                <a:solidFill>
                  <a:schemeClr val="tx1"/>
                </a:solidFill>
                <a:latin typeface="Arial" pitchFamily="34" charset="0"/>
                <a:ea typeface="MS PGothic" pitchFamily="34" charset="-128"/>
              </a:defRPr>
            </a:lvl5pPr>
            <a:lvl6pPr marL="2459027" indent="-223548" eaLnBrk="0" fontAlgn="base" hangingPunct="0">
              <a:spcBef>
                <a:spcPct val="0"/>
              </a:spcBef>
              <a:spcAft>
                <a:spcPct val="0"/>
              </a:spcAft>
              <a:defRPr sz="1400">
                <a:solidFill>
                  <a:schemeClr val="tx1"/>
                </a:solidFill>
                <a:latin typeface="Arial" pitchFamily="34" charset="0"/>
                <a:ea typeface="MS PGothic" pitchFamily="34" charset="-128"/>
              </a:defRPr>
            </a:lvl6pPr>
            <a:lvl7pPr marL="2906123" indent="-223548" eaLnBrk="0" fontAlgn="base" hangingPunct="0">
              <a:spcBef>
                <a:spcPct val="0"/>
              </a:spcBef>
              <a:spcAft>
                <a:spcPct val="0"/>
              </a:spcAft>
              <a:defRPr sz="1400">
                <a:solidFill>
                  <a:schemeClr val="tx1"/>
                </a:solidFill>
                <a:latin typeface="Arial" pitchFamily="34" charset="0"/>
                <a:ea typeface="MS PGothic" pitchFamily="34" charset="-128"/>
              </a:defRPr>
            </a:lvl7pPr>
            <a:lvl8pPr marL="3353219" indent="-223548" eaLnBrk="0" fontAlgn="base" hangingPunct="0">
              <a:spcBef>
                <a:spcPct val="0"/>
              </a:spcBef>
              <a:spcAft>
                <a:spcPct val="0"/>
              </a:spcAft>
              <a:defRPr sz="1400">
                <a:solidFill>
                  <a:schemeClr val="tx1"/>
                </a:solidFill>
                <a:latin typeface="Arial" pitchFamily="34" charset="0"/>
                <a:ea typeface="MS PGothic" pitchFamily="34" charset="-128"/>
              </a:defRPr>
            </a:lvl8pPr>
            <a:lvl9pPr marL="3800315" indent="-223548"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fld id="{00DC6A00-8B3A-4F74-B271-0D72B41399A0}" type="slidenum">
              <a:rPr lang="en-GB" sz="1200"/>
              <a:pPr eaLnBrk="1" hangingPunct="1"/>
              <a:t>8</a:t>
            </a:fld>
            <a:endParaRPr lang="en-GB" sz="12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PH" sz="1400" dirty="0" smtClean="0">
                <a:cs typeface="Arial" pitchFamily="34" charset="0"/>
              </a:rPr>
              <a:t>The objectives </a:t>
            </a:r>
            <a:r>
              <a:rPr lang="en-PH" sz="1400" baseline="0" dirty="0" smtClean="0">
                <a:cs typeface="Arial" pitchFamily="34" charset="0"/>
              </a:rPr>
              <a:t>of the PFM reform are contained in the PFM Reform Roadmap.</a:t>
            </a:r>
          </a:p>
          <a:p>
            <a:pPr eaLnBrk="1" hangingPunct="1"/>
            <a:endParaRPr lang="en-PH" sz="1400" dirty="0">
              <a:cs typeface="Arial" pitchFamily="34" charset="0"/>
            </a:endParaRPr>
          </a:p>
          <a:p>
            <a:pPr eaLnBrk="1" hangingPunct="1"/>
            <a:r>
              <a:rPr lang="en-PH" sz="1400" dirty="0" smtClean="0">
                <a:cs typeface="Arial" pitchFamily="34" charset="0"/>
              </a:rPr>
              <a:t>The PFM Reform Roadmap</a:t>
            </a:r>
            <a:r>
              <a:rPr lang="en-PH" sz="1400" baseline="0" dirty="0" smtClean="0">
                <a:cs typeface="Arial" pitchFamily="34" charset="0"/>
              </a:rPr>
              <a:t> </a:t>
            </a:r>
            <a:r>
              <a:rPr lang="en-PH" sz="1400" dirty="0" smtClean="0">
                <a:cs typeface="Arial" pitchFamily="34" charset="0"/>
              </a:rPr>
              <a:t>is a five-year</a:t>
            </a:r>
            <a:r>
              <a:rPr lang="en-PH" sz="1400" baseline="0" dirty="0" smtClean="0">
                <a:cs typeface="Arial" pitchFamily="34" charset="0"/>
              </a:rPr>
              <a:t> </a:t>
            </a:r>
            <a:r>
              <a:rPr lang="en-PH" sz="1400" dirty="0" smtClean="0">
                <a:cs typeface="Arial" pitchFamily="34" charset="0"/>
              </a:rPr>
              <a:t>master plan</a:t>
            </a:r>
            <a:r>
              <a:rPr lang="en-PH" sz="1400" baseline="0" dirty="0" smtClean="0">
                <a:cs typeface="Arial" pitchFamily="34" charset="0"/>
              </a:rPr>
              <a:t> for addressing PFM gaps and improving the PFM systems in the whole of government. It </a:t>
            </a:r>
            <a:r>
              <a:rPr lang="en-PH" sz="1400" dirty="0" smtClean="0">
                <a:cs typeface="Arial" pitchFamily="34" charset="0"/>
              </a:rPr>
              <a:t>contains specific strategies to address major gaps in the system through effective interventions in the short-term, medium-term</a:t>
            </a:r>
            <a:r>
              <a:rPr lang="en-PH" sz="1400" baseline="0" dirty="0" smtClean="0">
                <a:cs typeface="Arial" pitchFamily="34" charset="0"/>
              </a:rPr>
              <a:t> </a:t>
            </a:r>
            <a:r>
              <a:rPr lang="en-PH" sz="1400" dirty="0" smtClean="0">
                <a:cs typeface="Arial" pitchFamily="34" charset="0"/>
              </a:rPr>
              <a:t>and long-term</a:t>
            </a:r>
            <a:r>
              <a:rPr lang="en-PH" sz="1400" baseline="0" dirty="0" smtClean="0">
                <a:cs typeface="Arial" pitchFamily="34" charset="0"/>
              </a:rPr>
              <a:t> towards improving transparency, accountability, efficiency and effectiveness of public funds use.  </a:t>
            </a:r>
            <a:endParaRPr lang="en-PH" sz="1400" dirty="0" smtClean="0">
              <a:cs typeface="Arial" pitchFamily="34" charset="0"/>
            </a:endParaRPr>
          </a:p>
          <a:p>
            <a:pPr eaLnBrk="1" hangingPunct="1"/>
            <a:endParaRPr lang="en-PH" sz="1400" dirty="0" smtClean="0">
              <a:cs typeface="Arial" pitchFamily="34" charset="0"/>
            </a:endParaRPr>
          </a:p>
          <a:p>
            <a:pPr eaLnBrk="1" hangingPunct="1"/>
            <a:r>
              <a:rPr lang="en-PH" sz="1400" dirty="0" smtClean="0">
                <a:cs typeface="Arial" pitchFamily="34" charset="0"/>
              </a:rPr>
              <a:t>This roadmap was jointly formulated by the principal fiscal oversight agencies, namely DBM, COA and the Bureau of the Treasury through a series of stakeholder consultative meetings and workshops that began in 2009 and was</a:t>
            </a:r>
            <a:r>
              <a:rPr lang="en-PH" sz="1400" baseline="0" dirty="0" smtClean="0">
                <a:cs typeface="Arial" pitchFamily="34" charset="0"/>
              </a:rPr>
              <a:t> formalized through Executive Order No. 55 signed by the President in September 2011.  </a:t>
            </a:r>
          </a:p>
          <a:p>
            <a:pPr eaLnBrk="1" hangingPunct="1"/>
            <a:endParaRPr lang="en-PH" sz="1400" dirty="0">
              <a:cs typeface="Arial" pitchFamily="34" charset="0"/>
            </a:endParaRPr>
          </a:p>
          <a:p>
            <a:pPr eaLnBrk="1" hangingPunct="1"/>
            <a:r>
              <a:rPr lang="en-PH" sz="1400" baseline="0" dirty="0" smtClean="0">
                <a:cs typeface="Arial" pitchFamily="34" charset="0"/>
              </a:rPr>
              <a:t>EO 55 also established the PFM Committee composed of DBM, DOF, COA and Treasury as the governance structure responsible for the implementation of the roadmap and GIFMIS.</a:t>
            </a:r>
            <a:endParaRPr lang="en-PH" sz="1400" dirty="0" smtClean="0">
              <a:cs typeface="Arial" pitchFamily="34" charset="0"/>
            </a:endParaRPr>
          </a:p>
          <a:p>
            <a:pPr eaLnBrk="1" hangingPunct="1"/>
            <a:endParaRPr lang="en-GB" sz="1400" dirty="0" smtClean="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t>The aim of the PFM reform program is to </a:t>
            </a:r>
            <a:r>
              <a:rPr lang="en-US" sz="1400" dirty="0" smtClean="0"/>
              <a:t>clarify, simplify, improve and harmonize financial management processes and information systems in the whole of government.  </a:t>
            </a:r>
          </a:p>
          <a:p>
            <a:endParaRPr lang="en-US" sz="1400" dirty="0"/>
          </a:p>
          <a:p>
            <a:r>
              <a:rPr lang="en-US" sz="1400" dirty="0" smtClean="0"/>
              <a:t>This involves,</a:t>
            </a:r>
            <a:r>
              <a:rPr lang="en-US" sz="1400" baseline="0" dirty="0" smtClean="0"/>
              <a:t> a</a:t>
            </a:r>
            <a:r>
              <a:rPr lang="en-US" sz="1400" dirty="0" smtClean="0"/>
              <a:t>s necessary, the</a:t>
            </a:r>
            <a:r>
              <a:rPr lang="en-US" sz="1400" baseline="0" dirty="0" smtClean="0"/>
              <a:t> </a:t>
            </a:r>
            <a:r>
              <a:rPr lang="en-US" sz="1400" dirty="0" smtClean="0"/>
              <a:t>reengineering and integration</a:t>
            </a:r>
            <a:r>
              <a:rPr lang="en-US" sz="1400" baseline="0" dirty="0" smtClean="0"/>
              <a:t> of</a:t>
            </a:r>
            <a:r>
              <a:rPr lang="en-US" sz="1400" dirty="0" smtClean="0"/>
              <a:t> relevant business processes and systems in COA, DBM, DOF and implementing agencies.   </a:t>
            </a:r>
          </a:p>
          <a:p>
            <a:endParaRPr lang="en-US" sz="1400" dirty="0"/>
          </a:p>
        </p:txBody>
      </p:sp>
      <p:sp>
        <p:nvSpPr>
          <p:cNvPr id="4" name="Slide Number Placeholder 3"/>
          <p:cNvSpPr>
            <a:spLocks noGrp="1"/>
          </p:cNvSpPr>
          <p:nvPr>
            <p:ph type="sldNum" sz="quarter" idx="10"/>
          </p:nvPr>
        </p:nvSpPr>
        <p:spPr/>
        <p:txBody>
          <a:bodyPr/>
          <a:lstStyle/>
          <a:p>
            <a:fld id="{6674AF01-7831-44A9-A186-06C16242E398}" type="slidenum">
              <a:rPr lang="en-US" smtClean="0"/>
              <a:pPr/>
              <a:t>9</a:t>
            </a:fld>
            <a:endParaRPr lang="en-US" dirty="0"/>
          </a:p>
        </p:txBody>
      </p:sp>
    </p:spTree>
    <p:extLst>
      <p:ext uri="{BB962C8B-B14F-4D97-AF65-F5344CB8AC3E}">
        <p14:creationId xmlns:p14="http://schemas.microsoft.com/office/powerpoint/2010/main" val="2695869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6E4015B-7D85-46B0-85A6-4CE857924D51}" type="datetimeFigureOut">
              <a:rPr lang="en-US" smtClean="0"/>
              <a:pPr/>
              <a:t>4/4/2013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EB99DD-EC5C-4FDE-A157-39330213C68E}" type="slidenum">
              <a:rPr lang="en-US" smtClean="0"/>
              <a:pPr/>
              <a:t>‹#›</a:t>
            </a:fld>
            <a:endParaRPr lang="en-US" dirty="0"/>
          </a:p>
        </p:txBody>
      </p:sp>
    </p:spTree>
    <p:extLst>
      <p:ext uri="{BB962C8B-B14F-4D97-AF65-F5344CB8AC3E}">
        <p14:creationId xmlns:p14="http://schemas.microsoft.com/office/powerpoint/2010/main" val="15543017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E4015B-7D85-46B0-85A6-4CE857924D51}" type="datetimeFigureOut">
              <a:rPr lang="en-US" smtClean="0"/>
              <a:pPr/>
              <a:t>4/4/2013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EB99DD-EC5C-4FDE-A157-39330213C68E}" type="slidenum">
              <a:rPr lang="en-US" smtClean="0"/>
              <a:pPr/>
              <a:t>‹#›</a:t>
            </a:fld>
            <a:endParaRPr lang="en-US" dirty="0"/>
          </a:p>
        </p:txBody>
      </p:sp>
    </p:spTree>
    <p:extLst>
      <p:ext uri="{BB962C8B-B14F-4D97-AF65-F5344CB8AC3E}">
        <p14:creationId xmlns:p14="http://schemas.microsoft.com/office/powerpoint/2010/main" val="71789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E4015B-7D85-46B0-85A6-4CE857924D51}" type="datetimeFigureOut">
              <a:rPr lang="en-US" smtClean="0"/>
              <a:pPr/>
              <a:t>4/4/2013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EB99DD-EC5C-4FDE-A157-39330213C68E}" type="slidenum">
              <a:rPr lang="en-US" smtClean="0"/>
              <a:pPr/>
              <a:t>‹#›</a:t>
            </a:fld>
            <a:endParaRPr lang="en-US" dirty="0"/>
          </a:p>
        </p:txBody>
      </p:sp>
    </p:spTree>
    <p:extLst>
      <p:ext uri="{BB962C8B-B14F-4D97-AF65-F5344CB8AC3E}">
        <p14:creationId xmlns:p14="http://schemas.microsoft.com/office/powerpoint/2010/main" val="3018090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E4015B-7D85-46B0-85A6-4CE857924D51}" type="datetimeFigureOut">
              <a:rPr lang="en-US" smtClean="0"/>
              <a:pPr/>
              <a:t>4/4/2013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EB99DD-EC5C-4FDE-A157-39330213C68E}" type="slidenum">
              <a:rPr lang="en-US" smtClean="0"/>
              <a:pPr/>
              <a:t>‹#›</a:t>
            </a:fld>
            <a:endParaRPr lang="en-US" dirty="0"/>
          </a:p>
        </p:txBody>
      </p:sp>
    </p:spTree>
    <p:extLst>
      <p:ext uri="{BB962C8B-B14F-4D97-AF65-F5344CB8AC3E}">
        <p14:creationId xmlns:p14="http://schemas.microsoft.com/office/powerpoint/2010/main" val="202844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E4015B-7D85-46B0-85A6-4CE857924D51}" type="datetimeFigureOut">
              <a:rPr lang="en-US" smtClean="0"/>
              <a:pPr/>
              <a:t>4/4/2013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EB99DD-EC5C-4FDE-A157-39330213C68E}" type="slidenum">
              <a:rPr lang="en-US" smtClean="0"/>
              <a:pPr/>
              <a:t>‹#›</a:t>
            </a:fld>
            <a:endParaRPr lang="en-US" dirty="0"/>
          </a:p>
        </p:txBody>
      </p:sp>
    </p:spTree>
    <p:extLst>
      <p:ext uri="{BB962C8B-B14F-4D97-AF65-F5344CB8AC3E}">
        <p14:creationId xmlns:p14="http://schemas.microsoft.com/office/powerpoint/2010/main" val="2356457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E4015B-7D85-46B0-85A6-4CE857924D51}" type="datetimeFigureOut">
              <a:rPr lang="en-US" smtClean="0"/>
              <a:pPr/>
              <a:t>4/4/2013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EB99DD-EC5C-4FDE-A157-39330213C68E}" type="slidenum">
              <a:rPr lang="en-US" smtClean="0"/>
              <a:pPr/>
              <a:t>‹#›</a:t>
            </a:fld>
            <a:endParaRPr lang="en-US" dirty="0"/>
          </a:p>
        </p:txBody>
      </p:sp>
    </p:spTree>
    <p:extLst>
      <p:ext uri="{BB962C8B-B14F-4D97-AF65-F5344CB8AC3E}">
        <p14:creationId xmlns:p14="http://schemas.microsoft.com/office/powerpoint/2010/main" val="3807071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E4015B-7D85-46B0-85A6-4CE857924D51}" type="datetimeFigureOut">
              <a:rPr lang="en-US" smtClean="0"/>
              <a:pPr/>
              <a:t>4/4/2013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EB99DD-EC5C-4FDE-A157-39330213C68E}" type="slidenum">
              <a:rPr lang="en-US" smtClean="0"/>
              <a:pPr/>
              <a:t>‹#›</a:t>
            </a:fld>
            <a:endParaRPr lang="en-US" dirty="0"/>
          </a:p>
        </p:txBody>
      </p:sp>
    </p:spTree>
    <p:extLst>
      <p:ext uri="{BB962C8B-B14F-4D97-AF65-F5344CB8AC3E}">
        <p14:creationId xmlns:p14="http://schemas.microsoft.com/office/powerpoint/2010/main" val="1089104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E4015B-7D85-46B0-85A6-4CE857924D51}" type="datetimeFigureOut">
              <a:rPr lang="en-US" smtClean="0"/>
              <a:pPr/>
              <a:t>4/4/2013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EB99DD-EC5C-4FDE-A157-39330213C68E}" type="slidenum">
              <a:rPr lang="en-US" smtClean="0"/>
              <a:pPr/>
              <a:t>‹#›</a:t>
            </a:fld>
            <a:endParaRPr lang="en-US" dirty="0"/>
          </a:p>
        </p:txBody>
      </p:sp>
    </p:spTree>
    <p:extLst>
      <p:ext uri="{BB962C8B-B14F-4D97-AF65-F5344CB8AC3E}">
        <p14:creationId xmlns:p14="http://schemas.microsoft.com/office/powerpoint/2010/main" val="3554027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E4015B-7D85-46B0-85A6-4CE857924D51}" type="datetimeFigureOut">
              <a:rPr lang="en-US" smtClean="0"/>
              <a:pPr/>
              <a:t>4/4/2013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EB99DD-EC5C-4FDE-A157-39330213C68E}" type="slidenum">
              <a:rPr lang="en-US" smtClean="0"/>
              <a:pPr/>
              <a:t>‹#›</a:t>
            </a:fld>
            <a:endParaRPr lang="en-US" dirty="0"/>
          </a:p>
        </p:txBody>
      </p:sp>
    </p:spTree>
    <p:extLst>
      <p:ext uri="{BB962C8B-B14F-4D97-AF65-F5344CB8AC3E}">
        <p14:creationId xmlns:p14="http://schemas.microsoft.com/office/powerpoint/2010/main" val="1125040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E4015B-7D85-46B0-85A6-4CE857924D51}" type="datetimeFigureOut">
              <a:rPr lang="en-US" smtClean="0"/>
              <a:pPr/>
              <a:t>4/4/2013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EB99DD-EC5C-4FDE-A157-39330213C68E}" type="slidenum">
              <a:rPr lang="en-US" smtClean="0"/>
              <a:pPr/>
              <a:t>‹#›</a:t>
            </a:fld>
            <a:endParaRPr lang="en-US" dirty="0"/>
          </a:p>
        </p:txBody>
      </p:sp>
    </p:spTree>
    <p:extLst>
      <p:ext uri="{BB962C8B-B14F-4D97-AF65-F5344CB8AC3E}">
        <p14:creationId xmlns:p14="http://schemas.microsoft.com/office/powerpoint/2010/main" val="75118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E4015B-7D85-46B0-85A6-4CE857924D51}" type="datetimeFigureOut">
              <a:rPr lang="en-US" smtClean="0"/>
              <a:pPr/>
              <a:t>4/4/2013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EB99DD-EC5C-4FDE-A157-39330213C68E}" type="slidenum">
              <a:rPr lang="en-US" smtClean="0"/>
              <a:pPr/>
              <a:t>‹#›</a:t>
            </a:fld>
            <a:endParaRPr lang="en-US" dirty="0"/>
          </a:p>
        </p:txBody>
      </p:sp>
    </p:spTree>
    <p:extLst>
      <p:ext uri="{BB962C8B-B14F-4D97-AF65-F5344CB8AC3E}">
        <p14:creationId xmlns:p14="http://schemas.microsoft.com/office/powerpoint/2010/main" val="3273337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1200" y="274638"/>
            <a:ext cx="6705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4015B-7D85-46B0-85A6-4CE857924D51}" type="datetimeFigureOut">
              <a:rPr lang="en-US" smtClean="0"/>
              <a:pPr/>
              <a:t>4/4/2013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EB99DD-EC5C-4FDE-A157-39330213C68E}" type="slidenum">
              <a:rPr lang="en-US" smtClean="0"/>
              <a:pPr/>
              <a:t>‹#›</a:t>
            </a:fld>
            <a:endParaRPr lang="en-US" dirty="0"/>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2400" y="228601"/>
            <a:ext cx="1371600" cy="1133694"/>
          </a:xfrm>
          <a:prstGeom prst="rect">
            <a:avLst/>
          </a:prstGeom>
        </p:spPr>
      </p:pic>
      <p:cxnSp>
        <p:nvCxnSpPr>
          <p:cNvPr id="9" name="Straight Connector 8"/>
          <p:cNvCxnSpPr/>
          <p:nvPr/>
        </p:nvCxnSpPr>
        <p:spPr>
          <a:xfrm>
            <a:off x="457200" y="6248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 y="6324600"/>
            <a:ext cx="8229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489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notesSlide" Target="../notesSlides/notesSlide32.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6.png"/><Relationship Id="rId11" Type="http://schemas.openxmlformats.org/officeDocument/2006/relationships/image" Target="../media/image31.jpe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oleObject" Target="../embeddings/oleObject1.bin"/><Relationship Id="rId9"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Microsoft_Excel_97-2003_Worksheet1.xls"/></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36650" y="0"/>
            <a:ext cx="6705600" cy="1143000"/>
          </a:xfrm>
        </p:spPr>
        <p:txBody>
          <a:bodyPr/>
          <a:lstStyle/>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922264"/>
          </a:xfrm>
          <a:prstGeom prst="rect">
            <a:avLst/>
          </a:prstGeom>
        </p:spPr>
      </p:pic>
      <p:sp>
        <p:nvSpPr>
          <p:cNvPr id="3" name="TextBox 2"/>
          <p:cNvSpPr txBox="1"/>
          <p:nvPr/>
        </p:nvSpPr>
        <p:spPr>
          <a:xfrm>
            <a:off x="2057400" y="6107668"/>
            <a:ext cx="4953000" cy="830997"/>
          </a:xfrm>
          <a:prstGeom prst="rect">
            <a:avLst/>
          </a:prstGeom>
          <a:noFill/>
        </p:spPr>
        <p:txBody>
          <a:bodyPr wrap="square" rtlCol="0">
            <a:spAutoFit/>
          </a:bodyPr>
          <a:lstStyle/>
          <a:p>
            <a:pPr algn="ctr"/>
            <a:r>
              <a:rPr lang="en-US" sz="2400" b="1" dirty="0" smtClean="0"/>
              <a:t>Program Overview and Updates</a:t>
            </a:r>
          </a:p>
          <a:p>
            <a:pPr algn="ctr"/>
            <a:r>
              <a:rPr lang="en-US" sz="2400" b="1" dirty="0" smtClean="0"/>
              <a:t>April</a:t>
            </a:r>
            <a:r>
              <a:rPr lang="en-US" sz="2400" b="1" dirty="0" smtClean="0"/>
              <a:t>  </a:t>
            </a:r>
            <a:r>
              <a:rPr lang="en-US" sz="2400" b="1" dirty="0" smtClean="0"/>
              <a:t>2013</a:t>
            </a:r>
            <a:endParaRPr lang="en-US" sz="2400" b="1" dirty="0"/>
          </a:p>
        </p:txBody>
      </p:sp>
    </p:spTree>
    <p:extLst>
      <p:ext uri="{BB962C8B-B14F-4D97-AF65-F5344CB8AC3E}">
        <p14:creationId xmlns:p14="http://schemas.microsoft.com/office/powerpoint/2010/main" val="4269482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Desired Outputs</a:t>
            </a:r>
            <a:endParaRPr lang="en-US" dirty="0"/>
          </a:p>
        </p:txBody>
      </p:sp>
      <p:sp>
        <p:nvSpPr>
          <p:cNvPr id="3" name="Content Placeholder 2"/>
          <p:cNvSpPr>
            <a:spLocks noGrp="1"/>
          </p:cNvSpPr>
          <p:nvPr>
            <p:ph idx="1"/>
          </p:nvPr>
        </p:nvSpPr>
        <p:spPr>
          <a:xfrm>
            <a:off x="457200" y="1447800"/>
            <a:ext cx="8458200" cy="4525963"/>
          </a:xfrm>
        </p:spPr>
        <p:txBody>
          <a:bodyPr>
            <a:noAutofit/>
          </a:bodyPr>
          <a:lstStyle/>
          <a:p>
            <a:pPr marL="0" indent="0">
              <a:buNone/>
            </a:pPr>
            <a:r>
              <a:rPr lang="en-US" sz="2400" b="1" dirty="0"/>
              <a:t>A</a:t>
            </a:r>
            <a:r>
              <a:rPr lang="en-US" sz="2400" dirty="0"/>
              <a:t> </a:t>
            </a:r>
            <a:r>
              <a:rPr lang="en-US" sz="2400" b="1" dirty="0" smtClean="0"/>
              <a:t>Government </a:t>
            </a:r>
            <a:r>
              <a:rPr lang="en-US" sz="2400" b="1" dirty="0"/>
              <a:t>Integrated Financial Management Information System (GIFMIS) and a Treasury Single Account (TSA) by </a:t>
            </a:r>
            <a:r>
              <a:rPr lang="en-US" sz="2400" b="1" dirty="0" smtClean="0"/>
              <a:t>2016 </a:t>
            </a:r>
            <a:endParaRPr lang="en-US" b="1" dirty="0"/>
          </a:p>
          <a:p>
            <a:pPr>
              <a:buFont typeface="Wingdings 2" pitchFamily="18" charset="2"/>
              <a:buChar char="R"/>
            </a:pPr>
            <a:r>
              <a:rPr lang="en-US" sz="2000" dirty="0" smtClean="0"/>
              <a:t>Real-time </a:t>
            </a:r>
            <a:r>
              <a:rPr lang="en-US" sz="2000" dirty="0"/>
              <a:t>on-line </a:t>
            </a:r>
            <a:r>
              <a:rPr lang="en-US" sz="2000" b="1" dirty="0">
                <a:solidFill>
                  <a:srgbClr val="C00000"/>
                </a:solidFill>
              </a:rPr>
              <a:t>monitoring</a:t>
            </a:r>
            <a:r>
              <a:rPr lang="en-US" sz="2000" b="1" dirty="0"/>
              <a:t> </a:t>
            </a:r>
            <a:r>
              <a:rPr lang="en-US" sz="2000" dirty="0"/>
              <a:t>and</a:t>
            </a:r>
            <a:r>
              <a:rPr lang="en-US" sz="2000" b="1" dirty="0">
                <a:solidFill>
                  <a:srgbClr val="C00000"/>
                </a:solidFill>
              </a:rPr>
              <a:t> control </a:t>
            </a:r>
            <a:r>
              <a:rPr lang="en-US" sz="2000" dirty="0"/>
              <a:t>of obligations and </a:t>
            </a:r>
            <a:r>
              <a:rPr lang="en-US" sz="2000" dirty="0" smtClean="0"/>
              <a:t>direct </a:t>
            </a:r>
            <a:r>
              <a:rPr lang="en-US" sz="2000" dirty="0"/>
              <a:t>links to cash disbursements </a:t>
            </a:r>
            <a:endParaRPr lang="en-US" sz="2000" dirty="0" smtClean="0"/>
          </a:p>
          <a:p>
            <a:pPr>
              <a:buFont typeface="Wingdings 2" pitchFamily="18" charset="2"/>
              <a:buChar char="R"/>
            </a:pPr>
            <a:r>
              <a:rPr lang="en-US" sz="2000" dirty="0" smtClean="0"/>
              <a:t>Consolidated </a:t>
            </a:r>
            <a:r>
              <a:rPr lang="en-US" sz="2000" dirty="0"/>
              <a:t>financial management </a:t>
            </a:r>
            <a:r>
              <a:rPr lang="en-US" sz="2000" b="1" dirty="0">
                <a:solidFill>
                  <a:srgbClr val="C00000"/>
                </a:solidFill>
              </a:rPr>
              <a:t>reporting</a:t>
            </a:r>
            <a:r>
              <a:rPr lang="en-US" sz="2000" dirty="0"/>
              <a:t> requirements using </a:t>
            </a:r>
            <a:r>
              <a:rPr lang="en-US" sz="2000" b="1" dirty="0">
                <a:solidFill>
                  <a:srgbClr val="C00000"/>
                </a:solidFill>
              </a:rPr>
              <a:t>harmonized </a:t>
            </a:r>
            <a:r>
              <a:rPr lang="en-US" sz="2000" dirty="0"/>
              <a:t>classification </a:t>
            </a:r>
            <a:r>
              <a:rPr lang="en-US" sz="2000" dirty="0" smtClean="0"/>
              <a:t> of budgetary, treasury &amp; general ledger accounts</a:t>
            </a:r>
            <a:endParaRPr lang="en-US" sz="3200" dirty="0" smtClean="0"/>
          </a:p>
          <a:p>
            <a:pPr>
              <a:buFont typeface="Wingdings 2" pitchFamily="18" charset="2"/>
              <a:buChar char="R"/>
            </a:pPr>
            <a:r>
              <a:rPr lang="en-US" sz="2000" dirty="0" smtClean="0"/>
              <a:t>A </a:t>
            </a:r>
            <a:r>
              <a:rPr lang="en-US" sz="2000" dirty="0"/>
              <a:t>single treasury account </a:t>
            </a:r>
            <a:r>
              <a:rPr lang="en-US" sz="2000" dirty="0" smtClean="0"/>
              <a:t>for more </a:t>
            </a:r>
            <a:r>
              <a:rPr lang="en-US" sz="2000" b="1" dirty="0" smtClean="0">
                <a:solidFill>
                  <a:srgbClr val="C00000"/>
                </a:solidFill>
              </a:rPr>
              <a:t>effective cash management, </a:t>
            </a:r>
            <a:r>
              <a:rPr lang="en-US" sz="2000" dirty="0" smtClean="0"/>
              <a:t>reconciliation of </a:t>
            </a:r>
            <a:r>
              <a:rPr lang="en-US" sz="2000" dirty="0"/>
              <a:t>bank balances and </a:t>
            </a:r>
            <a:r>
              <a:rPr lang="en-US" sz="2000" dirty="0" smtClean="0"/>
              <a:t>to remove revenue/expenditure floats</a:t>
            </a:r>
            <a:endParaRPr lang="en-US" sz="3200" dirty="0"/>
          </a:p>
          <a:p>
            <a:pPr>
              <a:buFont typeface="Wingdings 2" pitchFamily="18" charset="2"/>
              <a:buChar char="R"/>
            </a:pPr>
            <a:r>
              <a:rPr lang="en-US" sz="2000" dirty="0"/>
              <a:t>A </a:t>
            </a:r>
            <a:r>
              <a:rPr lang="en-US" sz="2000" b="1" dirty="0">
                <a:solidFill>
                  <a:srgbClr val="C00000"/>
                </a:solidFill>
              </a:rPr>
              <a:t>predictable </a:t>
            </a:r>
            <a:r>
              <a:rPr lang="en-US" sz="2000" dirty="0"/>
              <a:t>and streamlined allotment and </a:t>
            </a:r>
            <a:r>
              <a:rPr lang="en-US" sz="2000" b="1" dirty="0">
                <a:solidFill>
                  <a:srgbClr val="C00000"/>
                </a:solidFill>
              </a:rPr>
              <a:t>cash </a:t>
            </a:r>
            <a:r>
              <a:rPr lang="en-US" sz="2000" dirty="0"/>
              <a:t>release program </a:t>
            </a:r>
            <a:endParaRPr lang="en-US" sz="2000" dirty="0" smtClean="0"/>
          </a:p>
          <a:p>
            <a:pPr>
              <a:buFont typeface="Wingdings 2" pitchFamily="18" charset="2"/>
              <a:buChar char="R"/>
            </a:pPr>
            <a:r>
              <a:rPr lang="en-US" sz="2000" dirty="0" smtClean="0"/>
              <a:t>Regular </a:t>
            </a:r>
            <a:r>
              <a:rPr lang="en-US" sz="2000" dirty="0"/>
              <a:t>in-year reports </a:t>
            </a:r>
            <a:r>
              <a:rPr lang="en-US" sz="2000" dirty="0" smtClean="0"/>
              <a:t>on </a:t>
            </a:r>
            <a:r>
              <a:rPr lang="en-US" sz="2000" dirty="0"/>
              <a:t>budget execution, and </a:t>
            </a:r>
            <a:r>
              <a:rPr lang="en-US" sz="2000" b="1" dirty="0">
                <a:solidFill>
                  <a:srgbClr val="C00000"/>
                </a:solidFill>
              </a:rPr>
              <a:t>timely</a:t>
            </a:r>
            <a:r>
              <a:rPr lang="en-US" sz="2000" dirty="0"/>
              <a:t> year-end </a:t>
            </a:r>
            <a:r>
              <a:rPr lang="en-US" sz="2000" b="1" dirty="0">
                <a:solidFill>
                  <a:srgbClr val="C00000"/>
                </a:solidFill>
              </a:rPr>
              <a:t>audit </a:t>
            </a:r>
            <a:r>
              <a:rPr lang="en-US" sz="2000" dirty="0"/>
              <a:t>reports </a:t>
            </a:r>
            <a:endParaRPr lang="en-US" sz="3200" dirty="0"/>
          </a:p>
          <a:p>
            <a:pPr>
              <a:buFont typeface="Wingdings 2" pitchFamily="18" charset="2"/>
              <a:buChar char="R"/>
            </a:pPr>
            <a:r>
              <a:rPr lang="en-US" sz="2000" dirty="0"/>
              <a:t>Systematic recording and </a:t>
            </a:r>
            <a:r>
              <a:rPr lang="en-US" sz="2000" b="1" dirty="0">
                <a:solidFill>
                  <a:srgbClr val="C00000"/>
                </a:solidFill>
              </a:rPr>
              <a:t>reporting</a:t>
            </a:r>
            <a:r>
              <a:rPr lang="en-US" sz="2000" dirty="0"/>
              <a:t> of all </a:t>
            </a:r>
            <a:r>
              <a:rPr lang="en-US" sz="2000" b="1" dirty="0">
                <a:solidFill>
                  <a:srgbClr val="C00000"/>
                </a:solidFill>
              </a:rPr>
              <a:t>liabilities</a:t>
            </a:r>
            <a:r>
              <a:rPr lang="en-US" sz="2000" dirty="0"/>
              <a:t> </a:t>
            </a:r>
            <a:r>
              <a:rPr lang="en-US" sz="2000" dirty="0" smtClean="0"/>
              <a:t>including </a:t>
            </a:r>
            <a:r>
              <a:rPr lang="en-US" sz="2000" dirty="0"/>
              <a:t>guaranteed and contingent </a:t>
            </a:r>
            <a:r>
              <a:rPr lang="en-US" sz="2000" dirty="0" smtClean="0"/>
              <a:t>liabilities</a:t>
            </a:r>
            <a:endParaRPr lang="en-US" sz="2000" dirty="0"/>
          </a:p>
        </p:txBody>
      </p:sp>
    </p:spTree>
    <p:extLst>
      <p:ext uri="{BB962C8B-B14F-4D97-AF65-F5344CB8AC3E}">
        <p14:creationId xmlns:p14="http://schemas.microsoft.com/office/powerpoint/2010/main" val="227491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
            <a:ext cx="9632389"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1600200" y="243840"/>
            <a:ext cx="6324599" cy="265176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How do we achieve the reform?</a:t>
            </a:r>
            <a:endParaRPr lang="en-US" sz="3600" b="1" dirty="0">
              <a:solidFill>
                <a:schemeClr val="bg1"/>
              </a:solidFill>
            </a:endParaRPr>
          </a:p>
        </p:txBody>
      </p:sp>
    </p:spTree>
    <p:extLst>
      <p:ext uri="{BB962C8B-B14F-4D97-AF65-F5344CB8AC3E}">
        <p14:creationId xmlns:p14="http://schemas.microsoft.com/office/powerpoint/2010/main" val="3250787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Hexagon 5"/>
          <p:cNvSpPr/>
          <p:nvPr/>
        </p:nvSpPr>
        <p:spPr>
          <a:xfrm>
            <a:off x="3048000" y="1905000"/>
            <a:ext cx="813415" cy="700864"/>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 name="Title 1"/>
          <p:cNvSpPr>
            <a:spLocks noGrp="1"/>
          </p:cNvSpPr>
          <p:nvPr>
            <p:ph type="title"/>
          </p:nvPr>
        </p:nvSpPr>
        <p:spPr>
          <a:xfrm>
            <a:off x="1219200" y="274638"/>
            <a:ext cx="6705600" cy="563562"/>
          </a:xfrm>
        </p:spPr>
        <p:txBody>
          <a:bodyPr>
            <a:normAutofit fontScale="90000"/>
          </a:bodyPr>
          <a:lstStyle/>
          <a:p>
            <a:r>
              <a:rPr lang="en-US" dirty="0" smtClean="0"/>
              <a:t>PFM Projects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2655686"/>
              </p:ext>
            </p:extLst>
          </p:nvPr>
        </p:nvGraphicFramePr>
        <p:xfrm>
          <a:off x="0" y="990600"/>
          <a:ext cx="9144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471160" y="990600"/>
            <a:ext cx="2087880" cy="830997"/>
          </a:xfrm>
          <a:prstGeom prst="rect">
            <a:avLst/>
          </a:prstGeom>
          <a:noFill/>
        </p:spPr>
        <p:txBody>
          <a:bodyPr wrap="square" rtlCol="0">
            <a:spAutoFit/>
          </a:bodyPr>
          <a:lstStyle/>
          <a:p>
            <a:r>
              <a:rPr lang="en-US" sz="1200" dirty="0">
                <a:latin typeface="Arial" pitchFamily="34" charset="0"/>
                <a:cs typeface="Arial" pitchFamily="34" charset="0"/>
              </a:rPr>
              <a:t>G</a:t>
            </a:r>
            <a:r>
              <a:rPr lang="en-US" sz="1200" dirty="0" smtClean="0">
                <a:latin typeface="Arial" pitchFamily="34" charset="0"/>
                <a:cs typeface="Arial" pitchFamily="34" charset="0"/>
              </a:rPr>
              <a:t>enerate real-time, reliable, accurate financial info and reports for policy decision making</a:t>
            </a:r>
            <a:endParaRPr lang="en-US" sz="1200" dirty="0">
              <a:latin typeface="Arial" pitchFamily="34" charset="0"/>
              <a:cs typeface="Arial" pitchFamily="34" charset="0"/>
            </a:endParaRPr>
          </a:p>
        </p:txBody>
      </p:sp>
      <p:sp>
        <p:nvSpPr>
          <p:cNvPr id="7" name="TextBox 6"/>
          <p:cNvSpPr txBox="1"/>
          <p:nvPr/>
        </p:nvSpPr>
        <p:spPr>
          <a:xfrm>
            <a:off x="7071360" y="2362200"/>
            <a:ext cx="2072640" cy="1015663"/>
          </a:xfrm>
          <a:prstGeom prst="rect">
            <a:avLst/>
          </a:prstGeom>
          <a:noFill/>
        </p:spPr>
        <p:txBody>
          <a:bodyPr wrap="square" rtlCol="0">
            <a:spAutoFit/>
          </a:bodyPr>
          <a:lstStyle/>
          <a:p>
            <a:pPr>
              <a:spcBef>
                <a:spcPts val="500"/>
              </a:spcBef>
            </a:pPr>
            <a:r>
              <a:rPr lang="en-US" sz="1200" dirty="0">
                <a:latin typeface="Arial" pitchFamily="34" charset="0"/>
                <a:cs typeface="Arial" pitchFamily="34" charset="0"/>
              </a:rPr>
              <a:t>Harmonize and </a:t>
            </a:r>
            <a:r>
              <a:rPr lang="en-US" sz="1200" dirty="0" smtClean="0">
                <a:latin typeface="Arial" pitchFamily="34" charset="0"/>
                <a:cs typeface="Arial" pitchFamily="34" charset="0"/>
              </a:rPr>
              <a:t>consolidate data </a:t>
            </a:r>
            <a:r>
              <a:rPr lang="en-US" sz="1200" dirty="0">
                <a:latin typeface="Arial" pitchFamily="34" charset="0"/>
                <a:cs typeface="Arial" pitchFamily="34" charset="0"/>
              </a:rPr>
              <a:t>structures and apply consistent set of budget and accounting rules for reporting</a:t>
            </a:r>
          </a:p>
        </p:txBody>
      </p:sp>
      <p:sp>
        <p:nvSpPr>
          <p:cNvPr id="8" name="TextBox 7"/>
          <p:cNvSpPr txBox="1"/>
          <p:nvPr/>
        </p:nvSpPr>
        <p:spPr>
          <a:xfrm>
            <a:off x="7071360" y="4114800"/>
            <a:ext cx="2072640" cy="1015663"/>
          </a:xfrm>
          <a:prstGeom prst="rect">
            <a:avLst/>
          </a:prstGeom>
          <a:noFill/>
        </p:spPr>
        <p:txBody>
          <a:bodyPr wrap="square" rtlCol="0">
            <a:spAutoFit/>
          </a:bodyPr>
          <a:lstStyle/>
          <a:p>
            <a:pPr>
              <a:spcBef>
                <a:spcPts val="600"/>
              </a:spcBef>
            </a:pPr>
            <a:r>
              <a:rPr lang="en-US" sz="1200" dirty="0" smtClean="0">
                <a:latin typeface="Arial" pitchFamily="34" charset="0"/>
                <a:cs typeface="Arial" pitchFamily="34" charset="0"/>
              </a:rPr>
              <a:t>Enhance government accounting &amp; auditing  systems &amp; standards  </a:t>
            </a:r>
            <a:r>
              <a:rPr lang="en-US" sz="1200" dirty="0">
                <a:latin typeface="Arial" pitchFamily="34" charset="0"/>
                <a:cs typeface="Arial" pitchFamily="34" charset="0"/>
              </a:rPr>
              <a:t>&amp; strengthen external </a:t>
            </a:r>
            <a:r>
              <a:rPr lang="en-US" sz="1200" dirty="0" smtClean="0">
                <a:latin typeface="Arial" pitchFamily="34" charset="0"/>
                <a:cs typeface="Arial" pitchFamily="34" charset="0"/>
              </a:rPr>
              <a:t> and participatory audit </a:t>
            </a:r>
            <a:r>
              <a:rPr lang="en-US" sz="1200" dirty="0">
                <a:latin typeface="Arial" pitchFamily="34" charset="0"/>
                <a:cs typeface="Arial" pitchFamily="34" charset="0"/>
              </a:rPr>
              <a:t>capacity </a:t>
            </a:r>
          </a:p>
        </p:txBody>
      </p:sp>
      <p:sp>
        <p:nvSpPr>
          <p:cNvPr id="9" name="TextBox 8"/>
          <p:cNvSpPr txBox="1"/>
          <p:nvPr/>
        </p:nvSpPr>
        <p:spPr>
          <a:xfrm>
            <a:off x="1407467" y="5562600"/>
            <a:ext cx="2072640" cy="1015663"/>
          </a:xfrm>
          <a:prstGeom prst="rect">
            <a:avLst/>
          </a:prstGeom>
          <a:noFill/>
        </p:spPr>
        <p:txBody>
          <a:bodyPr wrap="square" rtlCol="0">
            <a:spAutoFit/>
          </a:bodyPr>
          <a:lstStyle/>
          <a:p>
            <a:pPr>
              <a:spcBef>
                <a:spcPts val="500"/>
              </a:spcBef>
            </a:pPr>
            <a:r>
              <a:rPr lang="en-US" sz="1200" dirty="0" smtClean="0">
                <a:latin typeface="Arial" pitchFamily="34" charset="0"/>
                <a:cs typeface="Arial" pitchFamily="34" charset="0"/>
              </a:rPr>
              <a:t>Professionalize the PFM workforce and build stakeholder  (Congress and civil society)  support for reforms </a:t>
            </a:r>
            <a:endParaRPr lang="en-US" sz="1200" dirty="0">
              <a:latin typeface="Arial" pitchFamily="34" charset="0"/>
              <a:cs typeface="Arial" pitchFamily="34" charset="0"/>
            </a:endParaRPr>
          </a:p>
        </p:txBody>
      </p:sp>
      <p:sp>
        <p:nvSpPr>
          <p:cNvPr id="11" name="TextBox 10"/>
          <p:cNvSpPr txBox="1"/>
          <p:nvPr/>
        </p:nvSpPr>
        <p:spPr>
          <a:xfrm>
            <a:off x="0" y="4372869"/>
            <a:ext cx="2072640" cy="830997"/>
          </a:xfrm>
          <a:prstGeom prst="rect">
            <a:avLst/>
          </a:prstGeom>
          <a:noFill/>
        </p:spPr>
        <p:txBody>
          <a:bodyPr wrap="square" rtlCol="0">
            <a:spAutoFit/>
          </a:bodyPr>
          <a:lstStyle/>
          <a:p>
            <a:pPr>
              <a:spcBef>
                <a:spcPts val="500"/>
              </a:spcBef>
            </a:pPr>
            <a:r>
              <a:rPr lang="en-US" sz="1200" dirty="0" smtClean="0">
                <a:latin typeface="Arial" pitchFamily="34" charset="0"/>
                <a:cs typeface="Arial" pitchFamily="34" charset="0"/>
              </a:rPr>
              <a:t>Improve management of government’s contingent liabilities and financial exposure</a:t>
            </a:r>
            <a:endParaRPr lang="en-US" sz="1200" dirty="0">
              <a:latin typeface="Arial" pitchFamily="34" charset="0"/>
              <a:cs typeface="Arial" pitchFamily="34" charset="0"/>
            </a:endParaRPr>
          </a:p>
        </p:txBody>
      </p:sp>
      <p:sp>
        <p:nvSpPr>
          <p:cNvPr id="12" name="TextBox 11"/>
          <p:cNvSpPr txBox="1"/>
          <p:nvPr/>
        </p:nvSpPr>
        <p:spPr>
          <a:xfrm>
            <a:off x="0" y="2346960"/>
            <a:ext cx="2072640" cy="461665"/>
          </a:xfrm>
          <a:prstGeom prst="rect">
            <a:avLst/>
          </a:prstGeom>
          <a:noFill/>
        </p:spPr>
        <p:txBody>
          <a:bodyPr wrap="square" rtlCol="0">
            <a:spAutoFit/>
          </a:bodyPr>
          <a:lstStyle/>
          <a:p>
            <a:pPr>
              <a:spcBef>
                <a:spcPts val="500"/>
              </a:spcBef>
            </a:pPr>
            <a:r>
              <a:rPr lang="en-US" sz="1200" dirty="0" smtClean="0">
                <a:latin typeface="Arial" pitchFamily="34" charset="0"/>
                <a:cs typeface="Arial" pitchFamily="34" charset="0"/>
              </a:rPr>
              <a:t>Improve cash management for operational efficiency </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34014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
            <a:ext cx="9632389"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1600200" y="243840"/>
            <a:ext cx="6324599" cy="2651760"/>
          </a:xfrm>
          <a:prstGeom prst="wedgeEllipseCallo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What have we done so far?</a:t>
            </a:r>
            <a:endParaRPr lang="en-US" sz="3600" b="1" dirty="0">
              <a:solidFill>
                <a:schemeClr val="bg1"/>
              </a:solidFill>
            </a:endParaRPr>
          </a:p>
        </p:txBody>
      </p:sp>
    </p:spTree>
    <p:extLst>
      <p:ext uri="{BB962C8B-B14F-4D97-AF65-F5344CB8AC3E}">
        <p14:creationId xmlns:p14="http://schemas.microsoft.com/office/powerpoint/2010/main" val="3250787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2994" y="2362200"/>
            <a:ext cx="6972806" cy="584775"/>
          </a:xfrm>
          <a:prstGeom prst="rect">
            <a:avLst/>
          </a:prstGeom>
          <a:noFill/>
        </p:spPr>
        <p:txBody>
          <a:bodyPr wrap="none" rtlCol="0">
            <a:spAutoFit/>
          </a:bodyPr>
          <a:lstStyle/>
          <a:p>
            <a:r>
              <a:rPr lang="en-PH" sz="3200" b="1" dirty="0" smtClean="0"/>
              <a:t>Unified Accounts Code Structure (UACS)</a:t>
            </a:r>
            <a:endParaRPr lang="en-PH" sz="2800" b="1" dirty="0"/>
          </a:p>
        </p:txBody>
      </p:sp>
      <p:sp>
        <p:nvSpPr>
          <p:cNvPr id="4" name="TextBox 3"/>
          <p:cNvSpPr txBox="1"/>
          <p:nvPr/>
        </p:nvSpPr>
        <p:spPr>
          <a:xfrm>
            <a:off x="1325880" y="3276600"/>
            <a:ext cx="5670398" cy="584775"/>
          </a:xfrm>
          <a:prstGeom prst="rect">
            <a:avLst/>
          </a:prstGeom>
          <a:noFill/>
        </p:spPr>
        <p:txBody>
          <a:bodyPr wrap="none" rtlCol="0">
            <a:spAutoFit/>
          </a:bodyPr>
          <a:lstStyle/>
          <a:p>
            <a:r>
              <a:rPr lang="en-PH" sz="3200" b="1" dirty="0" smtClean="0"/>
              <a:t> New Revised Chart of Accounts </a:t>
            </a:r>
          </a:p>
        </p:txBody>
      </p:sp>
      <p:sp>
        <p:nvSpPr>
          <p:cNvPr id="6" name="Rectangle 5"/>
          <p:cNvSpPr/>
          <p:nvPr/>
        </p:nvSpPr>
        <p:spPr>
          <a:xfrm>
            <a:off x="609600" y="2460486"/>
            <a:ext cx="457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7" name="Rectangle 6"/>
          <p:cNvSpPr/>
          <p:nvPr/>
        </p:nvSpPr>
        <p:spPr>
          <a:xfrm>
            <a:off x="609600" y="3276600"/>
            <a:ext cx="457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cxnSp>
        <p:nvCxnSpPr>
          <p:cNvPr id="21" name="Straight Connector 20"/>
          <p:cNvCxnSpPr/>
          <p:nvPr/>
        </p:nvCxnSpPr>
        <p:spPr>
          <a:xfrm>
            <a:off x="533400" y="2689086"/>
            <a:ext cx="152400" cy="152400"/>
          </a:xfrm>
          <a:prstGeom prst="line">
            <a:avLst/>
          </a:prstGeom>
          <a:ln w="1016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85800" y="2384286"/>
            <a:ext cx="533400" cy="457200"/>
          </a:xfrm>
          <a:prstGeom prst="line">
            <a:avLst/>
          </a:prstGeom>
          <a:ln w="1016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3400" y="3581400"/>
            <a:ext cx="152400" cy="152400"/>
          </a:xfrm>
          <a:prstGeom prst="line">
            <a:avLst/>
          </a:prstGeom>
          <a:ln w="1016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85800" y="3276600"/>
            <a:ext cx="533400" cy="457200"/>
          </a:xfrm>
          <a:prstGeom prst="line">
            <a:avLst/>
          </a:prstGeom>
          <a:ln w="1016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363980" y="4825425"/>
            <a:ext cx="7972182" cy="584775"/>
          </a:xfrm>
          <a:prstGeom prst="rect">
            <a:avLst/>
          </a:prstGeom>
          <a:noFill/>
        </p:spPr>
        <p:txBody>
          <a:bodyPr wrap="none" rtlCol="0">
            <a:spAutoFit/>
          </a:bodyPr>
          <a:lstStyle/>
          <a:p>
            <a:r>
              <a:rPr lang="en-PH" sz="3200" b="1" dirty="0" smtClean="0"/>
              <a:t>Online Submission of Budget Proposal System</a:t>
            </a:r>
            <a:endParaRPr lang="en-PH" sz="3200" b="1" dirty="0"/>
          </a:p>
        </p:txBody>
      </p:sp>
      <p:sp>
        <p:nvSpPr>
          <p:cNvPr id="19" name="Rectangle 18"/>
          <p:cNvSpPr/>
          <p:nvPr/>
        </p:nvSpPr>
        <p:spPr>
          <a:xfrm>
            <a:off x="609600" y="4114800"/>
            <a:ext cx="457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533400" y="4038600"/>
            <a:ext cx="685800" cy="457200"/>
            <a:chOff x="609600" y="4168914"/>
            <a:chExt cx="685800" cy="457200"/>
          </a:xfrm>
        </p:grpSpPr>
        <p:cxnSp>
          <p:nvCxnSpPr>
            <p:cNvPr id="20" name="Straight Connector 19"/>
            <p:cNvCxnSpPr/>
            <p:nvPr/>
          </p:nvCxnSpPr>
          <p:spPr>
            <a:xfrm flipV="1">
              <a:off x="762000" y="4168914"/>
              <a:ext cx="533400" cy="457200"/>
            </a:xfrm>
            <a:prstGeom prst="line">
              <a:avLst/>
            </a:prstGeom>
            <a:ln w="1016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09600" y="4473714"/>
              <a:ext cx="152400" cy="152400"/>
            </a:xfrm>
            <a:prstGeom prst="line">
              <a:avLst/>
            </a:prstGeom>
            <a:ln w="101600" cap="rnd">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1344930" y="4038600"/>
            <a:ext cx="7482369" cy="584775"/>
          </a:xfrm>
          <a:prstGeom prst="rect">
            <a:avLst/>
          </a:prstGeom>
          <a:noFill/>
        </p:spPr>
        <p:txBody>
          <a:bodyPr wrap="none" rtlCol="0">
            <a:spAutoFit/>
          </a:bodyPr>
          <a:lstStyle/>
          <a:p>
            <a:r>
              <a:rPr lang="en-PH" sz="3200" b="1" dirty="0" smtClean="0"/>
              <a:t>Treasury Single Account Conceptual Design</a:t>
            </a:r>
            <a:endParaRPr lang="en-PH" sz="3200" b="1" dirty="0"/>
          </a:p>
        </p:txBody>
      </p:sp>
      <p:sp>
        <p:nvSpPr>
          <p:cNvPr id="34" name="Rectangle 33"/>
          <p:cNvSpPr/>
          <p:nvPr/>
        </p:nvSpPr>
        <p:spPr>
          <a:xfrm>
            <a:off x="609600" y="4876800"/>
            <a:ext cx="457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35" name="Group 34"/>
          <p:cNvGrpSpPr/>
          <p:nvPr/>
        </p:nvGrpSpPr>
        <p:grpSpPr>
          <a:xfrm>
            <a:off x="533400" y="4800600"/>
            <a:ext cx="685800" cy="457200"/>
            <a:chOff x="609600" y="4168914"/>
            <a:chExt cx="685800" cy="457200"/>
          </a:xfrm>
        </p:grpSpPr>
        <p:cxnSp>
          <p:nvCxnSpPr>
            <p:cNvPr id="36" name="Straight Connector 35"/>
            <p:cNvCxnSpPr/>
            <p:nvPr/>
          </p:nvCxnSpPr>
          <p:spPr>
            <a:xfrm flipV="1">
              <a:off x="762000" y="4168914"/>
              <a:ext cx="533400" cy="457200"/>
            </a:xfrm>
            <a:prstGeom prst="line">
              <a:avLst/>
            </a:prstGeom>
            <a:ln w="1016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09600" y="4473714"/>
              <a:ext cx="152400" cy="152400"/>
            </a:xfrm>
            <a:prstGeom prst="line">
              <a:avLst/>
            </a:prstGeom>
            <a:ln w="101600" cap="rnd">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Flowchart: Connector 10"/>
          <p:cNvSpPr/>
          <p:nvPr/>
        </p:nvSpPr>
        <p:spPr>
          <a:xfrm>
            <a:off x="6705600" y="0"/>
            <a:ext cx="2362200" cy="2164909"/>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2012 Key Milestones</a:t>
            </a:r>
            <a:endParaRPr lang="en-US" sz="2400" b="1" dirty="0"/>
          </a:p>
        </p:txBody>
      </p:sp>
      <p:sp>
        <p:nvSpPr>
          <p:cNvPr id="25" name="TextBox 24"/>
          <p:cNvSpPr txBox="1"/>
          <p:nvPr/>
        </p:nvSpPr>
        <p:spPr>
          <a:xfrm>
            <a:off x="1325880" y="5562600"/>
            <a:ext cx="4655442" cy="584775"/>
          </a:xfrm>
          <a:prstGeom prst="rect">
            <a:avLst/>
          </a:prstGeom>
          <a:noFill/>
        </p:spPr>
        <p:txBody>
          <a:bodyPr wrap="none" rtlCol="0">
            <a:spAutoFit/>
          </a:bodyPr>
          <a:lstStyle/>
          <a:p>
            <a:r>
              <a:rPr lang="en-PH" sz="3200" b="1" dirty="0" smtClean="0"/>
              <a:t>GIFMIS Conceptual Design</a:t>
            </a:r>
            <a:endParaRPr lang="en-PH" sz="3200" b="1" dirty="0"/>
          </a:p>
        </p:txBody>
      </p:sp>
      <p:sp>
        <p:nvSpPr>
          <p:cNvPr id="28" name="Rectangle 27"/>
          <p:cNvSpPr/>
          <p:nvPr/>
        </p:nvSpPr>
        <p:spPr>
          <a:xfrm>
            <a:off x="609600" y="5638800"/>
            <a:ext cx="457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29" name="Group 28"/>
          <p:cNvGrpSpPr/>
          <p:nvPr/>
        </p:nvGrpSpPr>
        <p:grpSpPr>
          <a:xfrm>
            <a:off x="533400" y="5562600"/>
            <a:ext cx="685800" cy="457200"/>
            <a:chOff x="609600" y="4168914"/>
            <a:chExt cx="685800" cy="457200"/>
          </a:xfrm>
        </p:grpSpPr>
        <p:cxnSp>
          <p:nvCxnSpPr>
            <p:cNvPr id="30" name="Straight Connector 29"/>
            <p:cNvCxnSpPr/>
            <p:nvPr/>
          </p:nvCxnSpPr>
          <p:spPr>
            <a:xfrm flipV="1">
              <a:off x="762000" y="4168914"/>
              <a:ext cx="533400" cy="457200"/>
            </a:xfrm>
            <a:prstGeom prst="line">
              <a:avLst/>
            </a:prstGeom>
            <a:ln w="1016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9600" y="4473714"/>
              <a:ext cx="152400" cy="152400"/>
            </a:xfrm>
            <a:prstGeom prst="line">
              <a:avLst/>
            </a:prstGeom>
            <a:ln w="101600" cap="rnd">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71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200"/>
                                        <p:tgtEl>
                                          <p:spTgt spid="21"/>
                                        </p:tgtEl>
                                      </p:cBhvr>
                                    </p:animEffect>
                                  </p:childTnLst>
                                </p:cTn>
                              </p:par>
                            </p:childTnLst>
                          </p:cTn>
                        </p:par>
                        <p:par>
                          <p:cTn id="8" fill="hold">
                            <p:stCondLst>
                              <p:cond delay="200"/>
                            </p:stCondLst>
                            <p:childTnLst>
                              <p:par>
                                <p:cTn id="9" presetID="2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2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up)">
                                      <p:cBhvr>
                                        <p:cTn id="16" dur="200"/>
                                        <p:tgtEl>
                                          <p:spTgt spid="23"/>
                                        </p:tgtEl>
                                      </p:cBhvr>
                                    </p:animEffect>
                                  </p:childTnLst>
                                </p:cTn>
                              </p:par>
                            </p:childTnLst>
                          </p:cTn>
                        </p:par>
                        <p:par>
                          <p:cTn id="17" fill="hold">
                            <p:stCondLst>
                              <p:cond delay="200"/>
                            </p:stCondLst>
                            <p:childTnLst>
                              <p:par>
                                <p:cTn id="18" presetID="22" presetClass="entr" presetSubtype="4"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2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down)">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down)">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cs typeface="Arial" pitchFamily="34" charset="0"/>
              </a:rPr>
              <a:t>Messy Traffic of Financial Reporting Activities</a:t>
            </a:r>
            <a:endParaRPr lang="en-US" b="1" dirty="0">
              <a:cs typeface="Arial" pitchFamily="34" charset="0"/>
            </a:endParaRPr>
          </a:p>
        </p:txBody>
      </p:sp>
      <p:pic>
        <p:nvPicPr>
          <p:cNvPr id="19483" name="Picture 27"/>
          <p:cNvPicPr>
            <a:picLocks noGrp="1" noChangeAspect="1" noChangeArrowheads="1"/>
          </p:cNvPicPr>
          <p:nvPr>
            <p:ph sz="half" idx="1"/>
          </p:nvPr>
        </p:nvPicPr>
        <p:blipFill>
          <a:blip r:embed="rId3" cstate="print"/>
          <a:srcRect/>
          <a:stretch>
            <a:fillRect/>
          </a:stretch>
        </p:blipFill>
        <p:spPr>
          <a:xfrm>
            <a:off x="76200" y="2089150"/>
            <a:ext cx="4191000" cy="3778250"/>
          </a:xfrm>
        </p:spPr>
      </p:pic>
      <p:pic>
        <p:nvPicPr>
          <p:cNvPr id="19484" name="Picture 28"/>
          <p:cNvPicPr>
            <a:picLocks noGrp="1" noChangeAspect="1" noChangeArrowheads="1"/>
          </p:cNvPicPr>
          <p:nvPr>
            <p:ph sz="half" idx="2"/>
          </p:nvPr>
        </p:nvPicPr>
        <p:blipFill>
          <a:blip r:embed="rId4" cstate="print"/>
          <a:stretch>
            <a:fillRect/>
          </a:stretch>
        </p:blipFill>
        <p:spPr>
          <a:xfrm>
            <a:off x="4648200" y="2347648"/>
            <a:ext cx="4038600" cy="3031066"/>
          </a:xfrm>
        </p:spPr>
      </p:pic>
      <p:sp>
        <p:nvSpPr>
          <p:cNvPr id="25603" name="Slide Number Placeholder 3"/>
          <p:cNvSpPr>
            <a:spLocks noGrp="1"/>
          </p:cNvSpPr>
          <p:nvPr>
            <p:ph type="sldNum" sz="quarter" idx="12"/>
          </p:nvPr>
        </p:nvSpPr>
        <p:spPr bwMode="auto">
          <a:noFill/>
          <a:ln>
            <a:miter lim="800000"/>
            <a:headEnd/>
            <a:tailEnd/>
          </a:ln>
        </p:spPr>
        <p:txBody>
          <a:bodyPr/>
          <a:lstStyle/>
          <a:p>
            <a:fld id="{60881610-0C5D-449D-89EF-0C9CFCDDB5C4}" type="slidenum">
              <a:rPr lang="en-GB"/>
              <a:pPr/>
              <a:t>15</a:t>
            </a:fld>
            <a:endParaRPr lang="en-GB" dirty="0"/>
          </a:p>
        </p:txBody>
      </p:sp>
      <p:sp>
        <p:nvSpPr>
          <p:cNvPr id="18" name="TextBox 17"/>
          <p:cNvSpPr txBox="1"/>
          <p:nvPr/>
        </p:nvSpPr>
        <p:spPr>
          <a:xfrm>
            <a:off x="381000" y="1219200"/>
            <a:ext cx="2360711" cy="861774"/>
          </a:xfrm>
          <a:prstGeom prst="rect">
            <a:avLst/>
          </a:prstGeom>
          <a:noFill/>
        </p:spPr>
        <p:txBody>
          <a:bodyPr wrap="none">
            <a:spAutoFit/>
          </a:bodyPr>
          <a:lstStyle/>
          <a:p>
            <a:r>
              <a:rPr lang="en-US" dirty="0" smtClean="0"/>
              <a:t/>
            </a:r>
            <a:br>
              <a:rPr lang="en-US" dirty="0" smtClean="0"/>
            </a:br>
            <a:r>
              <a:rPr lang="en-US" sz="3200" b="1" dirty="0" smtClean="0">
                <a:solidFill>
                  <a:srgbClr val="0070C0"/>
                </a:solidFill>
              </a:rPr>
              <a:t>This </a:t>
            </a:r>
            <a:r>
              <a:rPr lang="en-US" sz="3200" b="1" dirty="0">
                <a:solidFill>
                  <a:srgbClr val="0070C0"/>
                </a:solidFill>
              </a:rPr>
              <a:t>is now…</a:t>
            </a:r>
          </a:p>
        </p:txBody>
      </p:sp>
      <p:sp>
        <p:nvSpPr>
          <p:cNvPr id="43" name="Title 3"/>
          <p:cNvSpPr txBox="1">
            <a:spLocks/>
          </p:cNvSpPr>
          <p:nvPr/>
        </p:nvSpPr>
        <p:spPr bwMode="auto">
          <a:xfrm>
            <a:off x="3733800" y="1371600"/>
            <a:ext cx="4819650" cy="1017588"/>
          </a:xfrm>
          <a:prstGeom prst="rect">
            <a:avLst/>
          </a:prstGeom>
          <a:noFill/>
          <a:ln>
            <a:noFill/>
          </a:ln>
        </p:spPr>
        <p:txBody>
          <a:bodyPr anchor="ctr"/>
          <a:lstStyle>
            <a:lvl1pPr algn="r" defTabSz="457200" rtl="0" eaLnBrk="0" fontAlgn="base" hangingPunct="0">
              <a:spcBef>
                <a:spcPct val="0"/>
              </a:spcBef>
              <a:spcAft>
                <a:spcPct val="0"/>
              </a:spcAft>
              <a:defRPr sz="4000" kern="1200">
                <a:solidFill>
                  <a:schemeClr val="bg1"/>
                </a:solidFill>
                <a:latin typeface="Arial"/>
                <a:ea typeface="ＭＳ Ｐゴシック" charset="0"/>
                <a:cs typeface="Arial"/>
              </a:defRPr>
            </a:lvl1pPr>
            <a:lvl2pPr algn="r" defTabSz="457200" rtl="0" eaLnBrk="0" fontAlgn="base" hangingPunct="0">
              <a:spcBef>
                <a:spcPct val="0"/>
              </a:spcBef>
              <a:spcAft>
                <a:spcPct val="0"/>
              </a:spcAft>
              <a:defRPr sz="4000">
                <a:solidFill>
                  <a:schemeClr val="bg1"/>
                </a:solidFill>
                <a:latin typeface="Arial" charset="0"/>
                <a:ea typeface="ＭＳ Ｐゴシック" charset="0"/>
                <a:cs typeface="Arial" pitchFamily="34" charset="0"/>
              </a:defRPr>
            </a:lvl2pPr>
            <a:lvl3pPr algn="r" defTabSz="457200" rtl="0" eaLnBrk="0" fontAlgn="base" hangingPunct="0">
              <a:spcBef>
                <a:spcPct val="0"/>
              </a:spcBef>
              <a:spcAft>
                <a:spcPct val="0"/>
              </a:spcAft>
              <a:defRPr sz="4000">
                <a:solidFill>
                  <a:schemeClr val="bg1"/>
                </a:solidFill>
                <a:latin typeface="Arial" charset="0"/>
                <a:ea typeface="ＭＳ Ｐゴシック" charset="0"/>
                <a:cs typeface="Arial" pitchFamily="34" charset="0"/>
              </a:defRPr>
            </a:lvl3pPr>
            <a:lvl4pPr algn="r" defTabSz="457200" rtl="0" eaLnBrk="0" fontAlgn="base" hangingPunct="0">
              <a:spcBef>
                <a:spcPct val="0"/>
              </a:spcBef>
              <a:spcAft>
                <a:spcPct val="0"/>
              </a:spcAft>
              <a:defRPr sz="4000">
                <a:solidFill>
                  <a:schemeClr val="bg1"/>
                </a:solidFill>
                <a:latin typeface="Arial" charset="0"/>
                <a:ea typeface="ＭＳ Ｐゴシック" charset="0"/>
                <a:cs typeface="Arial" pitchFamily="34" charset="0"/>
              </a:defRPr>
            </a:lvl4pPr>
            <a:lvl5pPr algn="r" defTabSz="457200" rtl="0" eaLnBrk="0" fontAlgn="base" hangingPunct="0">
              <a:spcBef>
                <a:spcPct val="0"/>
              </a:spcBef>
              <a:spcAft>
                <a:spcPct val="0"/>
              </a:spcAft>
              <a:defRPr sz="4000">
                <a:solidFill>
                  <a:schemeClr val="bg1"/>
                </a:solidFill>
                <a:latin typeface="Arial" charset="0"/>
                <a:ea typeface="ＭＳ Ｐゴシック" charset="0"/>
                <a:cs typeface="Arial" pitchFamily="34" charset="0"/>
              </a:defRPr>
            </a:lvl5pPr>
            <a:lvl6pPr marL="457200" algn="r" defTabSz="457200" rtl="0" fontAlgn="base">
              <a:spcBef>
                <a:spcPct val="0"/>
              </a:spcBef>
              <a:spcAft>
                <a:spcPct val="0"/>
              </a:spcAft>
              <a:defRPr sz="4000">
                <a:solidFill>
                  <a:schemeClr val="bg1"/>
                </a:solidFill>
                <a:latin typeface="Arial" charset="0"/>
                <a:ea typeface="ＭＳ Ｐゴシック" charset="0"/>
              </a:defRPr>
            </a:lvl6pPr>
            <a:lvl7pPr marL="914400" algn="r" defTabSz="457200" rtl="0" fontAlgn="base">
              <a:spcBef>
                <a:spcPct val="0"/>
              </a:spcBef>
              <a:spcAft>
                <a:spcPct val="0"/>
              </a:spcAft>
              <a:defRPr sz="4000">
                <a:solidFill>
                  <a:schemeClr val="bg1"/>
                </a:solidFill>
                <a:latin typeface="Arial" charset="0"/>
                <a:ea typeface="ＭＳ Ｐゴシック" charset="0"/>
              </a:defRPr>
            </a:lvl7pPr>
            <a:lvl8pPr marL="1371600" algn="r" defTabSz="457200" rtl="0" fontAlgn="base">
              <a:spcBef>
                <a:spcPct val="0"/>
              </a:spcBef>
              <a:spcAft>
                <a:spcPct val="0"/>
              </a:spcAft>
              <a:defRPr sz="4000">
                <a:solidFill>
                  <a:schemeClr val="bg1"/>
                </a:solidFill>
                <a:latin typeface="Arial" charset="0"/>
                <a:ea typeface="ＭＳ Ｐゴシック" charset="0"/>
              </a:defRPr>
            </a:lvl8pPr>
            <a:lvl9pPr marL="1828800" algn="r" defTabSz="457200" rtl="0" fontAlgn="base">
              <a:spcBef>
                <a:spcPct val="0"/>
              </a:spcBef>
              <a:spcAft>
                <a:spcPct val="0"/>
              </a:spcAft>
              <a:defRPr sz="4000">
                <a:solidFill>
                  <a:schemeClr val="bg1"/>
                </a:solidFill>
                <a:latin typeface="Arial" charset="0"/>
                <a:ea typeface="ＭＳ Ｐゴシック" charset="0"/>
              </a:defRPr>
            </a:lvl9pPr>
          </a:lstStyle>
          <a:p>
            <a:pPr eaLnBrk="1" hangingPunct="1">
              <a:defRPr/>
            </a:pPr>
            <a:r>
              <a:rPr lang="en-PH" sz="1800" b="1" dirty="0" smtClean="0">
                <a:solidFill>
                  <a:srgbClr val="0070C0"/>
                </a:solidFill>
                <a:latin typeface="+mn-lt"/>
                <a:ea typeface="ＭＳ Ｐゴシック" pitchFamily="34" charset="-128"/>
                <a:cs typeface="Arial" pitchFamily="34" charset="0"/>
              </a:rPr>
              <a:t>In the long run, the Philippine PFM </a:t>
            </a:r>
          </a:p>
          <a:p>
            <a:pPr eaLnBrk="1" hangingPunct="1">
              <a:defRPr/>
            </a:pPr>
            <a:r>
              <a:rPr lang="en-PH" sz="1800" b="1" dirty="0" smtClean="0">
                <a:solidFill>
                  <a:srgbClr val="0070C0"/>
                </a:solidFill>
                <a:latin typeface="+mn-lt"/>
                <a:ea typeface="ＭＳ Ｐゴシック" pitchFamily="34" charset="-128"/>
                <a:cs typeface="Arial" pitchFamily="34" charset="0"/>
              </a:rPr>
              <a:t>needs this kind of information system</a:t>
            </a:r>
          </a:p>
        </p:txBody>
      </p:sp>
    </p:spTree>
    <p:extLst>
      <p:ext uri="{BB962C8B-B14F-4D97-AF65-F5344CB8AC3E}">
        <p14:creationId xmlns:p14="http://schemas.microsoft.com/office/powerpoint/2010/main" val="3977726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19483"/>
                                        </p:tgtEl>
                                        <p:attrNameLst>
                                          <p:attrName>style.visibility</p:attrName>
                                        </p:attrNameLst>
                                      </p:cBhvr>
                                      <p:to>
                                        <p:strVal val="visible"/>
                                      </p:to>
                                    </p:set>
                                    <p:animEffect transition="in" filter="blinds(horizontal)">
                                      <p:cBhvr>
                                        <p:cTn id="10" dur="500"/>
                                        <p:tgtEl>
                                          <p:spTgt spid="1948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linds(horizontal)">
                                      <p:cBhvr>
                                        <p:cTn id="15" dur="500"/>
                                        <p:tgtEl>
                                          <p:spTgt spid="43"/>
                                        </p:tgtEl>
                                      </p:cBhvr>
                                    </p:animEffect>
                                  </p:childTnLst>
                                </p:cTn>
                              </p:par>
                              <p:par>
                                <p:cTn id="16" presetID="3" presetClass="entr" presetSubtype="10" fill="hold" nodeType="withEffect">
                                  <p:stCondLst>
                                    <p:cond delay="0"/>
                                  </p:stCondLst>
                                  <p:childTnLst>
                                    <p:set>
                                      <p:cBhvr>
                                        <p:cTn id="17" dur="1" fill="hold">
                                          <p:stCondLst>
                                            <p:cond delay="0"/>
                                          </p:stCondLst>
                                        </p:cTn>
                                        <p:tgtEl>
                                          <p:spTgt spid="19484"/>
                                        </p:tgtEl>
                                        <p:attrNameLst>
                                          <p:attrName>style.visibility</p:attrName>
                                        </p:attrNameLst>
                                      </p:cBhvr>
                                      <p:to>
                                        <p:strVal val="visible"/>
                                      </p:to>
                                    </p:set>
                                    <p:animEffect transition="in" filter="blinds(horizontal)">
                                      <p:cBhvr>
                                        <p:cTn id="18" dur="500"/>
                                        <p:tgtEl>
                                          <p:spTgt spid="19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2651760" cy="1752600"/>
          </a:xfrm>
        </p:spPr>
        <p:txBody>
          <a:bodyPr/>
          <a:lstStyle/>
          <a:p>
            <a:pPr algn="l"/>
            <a:r>
              <a:rPr lang="en-US" dirty="0" smtClean="0"/>
              <a:t>U</a:t>
            </a:r>
            <a:r>
              <a:rPr lang="en-US" sz="2800" dirty="0" smtClean="0"/>
              <a:t>nified </a:t>
            </a:r>
            <a:br>
              <a:rPr lang="en-US" sz="2800" dirty="0" smtClean="0"/>
            </a:br>
            <a:r>
              <a:rPr lang="en-US" dirty="0" smtClean="0"/>
              <a:t>A</a:t>
            </a:r>
            <a:r>
              <a:rPr lang="en-US" sz="2800" dirty="0" smtClean="0"/>
              <a:t>ccounts </a:t>
            </a:r>
            <a:br>
              <a:rPr lang="en-US" sz="2800" dirty="0" smtClean="0"/>
            </a:br>
            <a:r>
              <a:rPr lang="en-US" dirty="0" smtClean="0"/>
              <a:t>C</a:t>
            </a:r>
            <a:r>
              <a:rPr lang="en-US" sz="2800" dirty="0" smtClean="0"/>
              <a:t>ode</a:t>
            </a:r>
            <a:br>
              <a:rPr lang="en-US" sz="2800" dirty="0" smtClean="0"/>
            </a:br>
            <a:r>
              <a:rPr lang="en-US" dirty="0" smtClean="0"/>
              <a:t>S</a:t>
            </a:r>
            <a:r>
              <a:rPr lang="en-US" sz="2800" dirty="0" smtClean="0"/>
              <a:t>tructure</a:t>
            </a:r>
            <a:endParaRPr lang="en-US" sz="2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4686301" y="-114301"/>
            <a:ext cx="4343397" cy="4572000"/>
          </a:xfrm>
        </p:spPr>
      </p:pic>
      <p:sp>
        <p:nvSpPr>
          <p:cNvPr id="7" name="TextBox 6"/>
          <p:cNvSpPr txBox="1"/>
          <p:nvPr/>
        </p:nvSpPr>
        <p:spPr>
          <a:xfrm>
            <a:off x="381000" y="2362200"/>
            <a:ext cx="3962400" cy="3785652"/>
          </a:xfrm>
          <a:prstGeom prst="rect">
            <a:avLst/>
          </a:prstGeom>
          <a:noFill/>
        </p:spPr>
        <p:txBody>
          <a:bodyPr wrap="square" rtlCol="0">
            <a:spAutoFit/>
          </a:bodyPr>
          <a:lstStyle/>
          <a:p>
            <a:r>
              <a:rPr lang="en-US" sz="2400" dirty="0" smtClean="0"/>
              <a:t>Provides a harmonized budgetary and accounting  classifications and codes for</a:t>
            </a:r>
          </a:p>
          <a:p>
            <a:pPr marL="342900" indent="-342900">
              <a:buFont typeface="Arial" pitchFamily="34" charset="0"/>
              <a:buChar char="•"/>
            </a:pPr>
            <a:r>
              <a:rPr lang="en-US" sz="2400" dirty="0"/>
              <a:t>i</a:t>
            </a:r>
            <a:r>
              <a:rPr lang="en-US" sz="2400" dirty="0" smtClean="0"/>
              <a:t>dentifying</a:t>
            </a:r>
          </a:p>
          <a:p>
            <a:pPr marL="342900" indent="-342900">
              <a:buFont typeface="Arial" pitchFamily="34" charset="0"/>
              <a:buChar char="•"/>
            </a:pPr>
            <a:r>
              <a:rPr lang="en-US" sz="2400" dirty="0"/>
              <a:t>a</a:t>
            </a:r>
            <a:r>
              <a:rPr lang="en-US" sz="2400" dirty="0" smtClean="0"/>
              <a:t>ggregating</a:t>
            </a:r>
          </a:p>
          <a:p>
            <a:pPr marL="342900" indent="-342900">
              <a:buFont typeface="Arial" pitchFamily="34" charset="0"/>
              <a:buChar char="•"/>
            </a:pPr>
            <a:r>
              <a:rPr lang="en-US" sz="2400" dirty="0"/>
              <a:t>b</a:t>
            </a:r>
            <a:r>
              <a:rPr lang="en-US" sz="2400" dirty="0" smtClean="0"/>
              <a:t>udgeting </a:t>
            </a:r>
          </a:p>
          <a:p>
            <a:pPr marL="342900" indent="-342900">
              <a:buFont typeface="Arial" pitchFamily="34" charset="0"/>
              <a:buChar char="•"/>
            </a:pPr>
            <a:r>
              <a:rPr lang="en-US" sz="2400" dirty="0"/>
              <a:t>a</a:t>
            </a:r>
            <a:r>
              <a:rPr lang="en-US" sz="2400" dirty="0" smtClean="0"/>
              <a:t>ccounting</a:t>
            </a:r>
          </a:p>
          <a:p>
            <a:pPr marL="342900" indent="-342900">
              <a:buFont typeface="Arial" pitchFamily="34" charset="0"/>
              <a:buChar char="•"/>
            </a:pPr>
            <a:r>
              <a:rPr lang="en-US" sz="2400" dirty="0"/>
              <a:t>a</a:t>
            </a:r>
            <a:r>
              <a:rPr lang="en-US" sz="2400" dirty="0" smtClean="0"/>
              <a:t>uditing</a:t>
            </a:r>
          </a:p>
          <a:p>
            <a:pPr marL="342900" indent="-342900">
              <a:buFont typeface="Arial" pitchFamily="34" charset="0"/>
              <a:buChar char="•"/>
            </a:pPr>
            <a:r>
              <a:rPr lang="en-US" sz="2400" dirty="0"/>
              <a:t>r</a:t>
            </a:r>
            <a:r>
              <a:rPr lang="en-US" sz="2400" dirty="0" smtClean="0"/>
              <a:t>eporting of financial transactions of government</a:t>
            </a:r>
            <a:endParaRPr lang="en-US" sz="2400" dirty="0"/>
          </a:p>
        </p:txBody>
      </p:sp>
      <p:sp>
        <p:nvSpPr>
          <p:cNvPr id="3" name="Rectangle 2"/>
          <p:cNvSpPr/>
          <p:nvPr/>
        </p:nvSpPr>
        <p:spPr>
          <a:xfrm>
            <a:off x="4572000" y="4419600"/>
            <a:ext cx="4572000" cy="1938992"/>
          </a:xfrm>
          <a:prstGeom prst="rect">
            <a:avLst/>
          </a:prstGeom>
          <a:noFill/>
        </p:spPr>
        <p:txBody>
          <a:bodyPr wrap="square">
            <a:spAutoFit/>
          </a:bodyPr>
          <a:lstStyle/>
          <a:p>
            <a:pPr lvl="0"/>
            <a:r>
              <a:rPr lang="en-US" sz="2000" dirty="0" smtClean="0"/>
              <a:t>UACS enables comparison of </a:t>
            </a:r>
          </a:p>
          <a:p>
            <a:pPr marL="171450" lvl="0" indent="-171450">
              <a:buFont typeface="Arial" pitchFamily="34" charset="0"/>
              <a:buChar char="•"/>
            </a:pPr>
            <a:r>
              <a:rPr lang="en-US" sz="2000" dirty="0" smtClean="0"/>
              <a:t>allotment </a:t>
            </a:r>
            <a:r>
              <a:rPr lang="en-US" sz="2000" dirty="0"/>
              <a:t>releases vs. appropriations,</a:t>
            </a:r>
          </a:p>
          <a:p>
            <a:pPr marL="171450" lvl="0" indent="-171450">
              <a:buFont typeface="Arial" pitchFamily="34" charset="0"/>
              <a:buChar char="•"/>
            </a:pPr>
            <a:r>
              <a:rPr lang="en-US" sz="2000" dirty="0"/>
              <a:t>obligations vs. releases, and </a:t>
            </a:r>
          </a:p>
          <a:p>
            <a:pPr marL="171450" lvl="0" indent="-171450">
              <a:buFont typeface="Arial" pitchFamily="34" charset="0"/>
              <a:buChar char="•"/>
            </a:pPr>
            <a:r>
              <a:rPr lang="en-US" sz="2000" dirty="0"/>
              <a:t>actual disbursements vs. obligations for </a:t>
            </a:r>
            <a:r>
              <a:rPr lang="en-US" sz="2000" dirty="0" smtClean="0"/>
              <a:t>programs of spending agencies</a:t>
            </a:r>
          </a:p>
          <a:p>
            <a:pPr lvl="0"/>
            <a:endParaRPr lang="en-US" sz="2000" dirty="0"/>
          </a:p>
        </p:txBody>
      </p:sp>
      <p:sp>
        <p:nvSpPr>
          <p:cNvPr id="6" name="Flowchart: Connector 5"/>
          <p:cNvSpPr/>
          <p:nvPr/>
        </p:nvSpPr>
        <p:spPr>
          <a:xfrm>
            <a:off x="6781800" y="-31309"/>
            <a:ext cx="2362200" cy="2164909"/>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2012 Key Milestones</a:t>
            </a:r>
            <a:endParaRPr lang="en-US" sz="2400" b="1" dirty="0"/>
          </a:p>
        </p:txBody>
      </p:sp>
    </p:spTree>
    <p:extLst>
      <p:ext uri="{BB962C8B-B14F-4D97-AF65-F5344CB8AC3E}">
        <p14:creationId xmlns:p14="http://schemas.microsoft.com/office/powerpoint/2010/main" val="3940138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0" y="1752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2122546" y="190500"/>
            <a:ext cx="4293023" cy="1143000"/>
          </a:xfrm>
        </p:spPr>
        <p:txBody>
          <a:bodyPr/>
          <a:lstStyle/>
          <a:p>
            <a:pPr algn="ctr" eaLnBrk="1" hangingPunct="1"/>
            <a:r>
              <a:rPr lang="en-PH" sz="2800" b="1" cap="none" dirty="0" smtClean="0">
                <a:ea typeface="ＭＳ Ｐゴシック" pitchFamily="34" charset="-128"/>
                <a:cs typeface="Arial" charset="0"/>
              </a:rPr>
              <a:t>Online Submission Of Budget Proposal System (OSBPS)</a:t>
            </a:r>
          </a:p>
        </p:txBody>
      </p:sp>
      <p:sp>
        <p:nvSpPr>
          <p:cNvPr id="19" name="Flowchart: Connector 18"/>
          <p:cNvSpPr/>
          <p:nvPr/>
        </p:nvSpPr>
        <p:spPr>
          <a:xfrm>
            <a:off x="6705600" y="0"/>
            <a:ext cx="2362200" cy="2164909"/>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2012 Key Milestones</a:t>
            </a:r>
            <a:endParaRPr lang="en-US" sz="2400" b="1" dirty="0"/>
          </a:p>
        </p:txBody>
      </p:sp>
    </p:spTree>
    <p:extLst>
      <p:ext uri="{BB962C8B-B14F-4D97-AF65-F5344CB8AC3E}">
        <p14:creationId xmlns:p14="http://schemas.microsoft.com/office/powerpoint/2010/main" val="342053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Treasury Single Account </a:t>
            </a:r>
            <a:br>
              <a:rPr lang="en-US" dirty="0" smtClean="0"/>
            </a:br>
            <a:r>
              <a:rPr lang="en-US" dirty="0" smtClean="0"/>
              <a:t>(TSA) Conceptual Design</a:t>
            </a:r>
            <a:endParaRPr lang="en-US" dirty="0"/>
          </a:p>
        </p:txBody>
      </p:sp>
      <p:sp>
        <p:nvSpPr>
          <p:cNvPr id="4" name="Content Placeholder 3"/>
          <p:cNvSpPr>
            <a:spLocks noGrp="1"/>
          </p:cNvSpPr>
          <p:nvPr>
            <p:ph sz="half" idx="1"/>
          </p:nvPr>
        </p:nvSpPr>
        <p:spPr>
          <a:xfrm>
            <a:off x="457200" y="1722437"/>
            <a:ext cx="4267200" cy="4525963"/>
          </a:xfrm>
        </p:spPr>
        <p:txBody>
          <a:bodyPr>
            <a:noAutofit/>
          </a:bodyPr>
          <a:lstStyle/>
          <a:p>
            <a:pPr marL="0" indent="0">
              <a:buNone/>
            </a:pPr>
            <a:r>
              <a:rPr lang="fr-FR" sz="2100" b="1" dirty="0" smtClean="0"/>
              <a:t>Assessed Gaps</a:t>
            </a:r>
          </a:p>
          <a:p>
            <a:pPr marL="285750" indent="-285750"/>
            <a:r>
              <a:rPr lang="en-PH" sz="2100" dirty="0" smtClean="0"/>
              <a:t>Agency budgets are under executed </a:t>
            </a:r>
          </a:p>
          <a:p>
            <a:pPr marL="285750" indent="-285750"/>
            <a:r>
              <a:rPr lang="en-PH" sz="2100" dirty="0" smtClean="0"/>
              <a:t>Proliferation of bank accounts</a:t>
            </a:r>
          </a:p>
          <a:p>
            <a:pPr marL="285750" indent="-285750"/>
            <a:r>
              <a:rPr lang="en-PH" sz="2100" dirty="0" smtClean="0"/>
              <a:t>Idle </a:t>
            </a:r>
            <a:r>
              <a:rPr lang="en-PH" sz="2100" dirty="0"/>
              <a:t>cash balances </a:t>
            </a:r>
            <a:r>
              <a:rPr lang="en-PH" sz="2100" dirty="0" smtClean="0"/>
              <a:t>often </a:t>
            </a:r>
            <a:r>
              <a:rPr lang="en-PH" sz="2100" dirty="0"/>
              <a:t>fail to earn </a:t>
            </a:r>
            <a:r>
              <a:rPr lang="en-PH" sz="2100" dirty="0" smtClean="0"/>
              <a:t>income</a:t>
            </a:r>
            <a:endParaRPr lang="en-PH" sz="2100" dirty="0"/>
          </a:p>
          <a:p>
            <a:pPr marL="285750" indent="-285750"/>
            <a:r>
              <a:rPr lang="en-PH" sz="2100" dirty="0"/>
              <a:t>U</a:t>
            </a:r>
            <a:r>
              <a:rPr lang="en-PH" sz="2100" dirty="0" smtClean="0"/>
              <a:t>nnecessary </a:t>
            </a:r>
            <a:r>
              <a:rPr lang="en-PH" sz="2100" dirty="0"/>
              <a:t>borrowing costs </a:t>
            </a:r>
            <a:r>
              <a:rPr lang="en-PH" sz="2100" dirty="0" smtClean="0"/>
              <a:t>to </a:t>
            </a:r>
            <a:r>
              <a:rPr lang="en-PH" sz="2100" dirty="0"/>
              <a:t>cover perceived cash shortage</a:t>
            </a:r>
          </a:p>
          <a:p>
            <a:pPr marL="285750" indent="-285750"/>
            <a:r>
              <a:rPr lang="en-PH" sz="2100" dirty="0"/>
              <a:t>Idle </a:t>
            </a:r>
            <a:r>
              <a:rPr lang="en-PH" sz="2100" dirty="0" smtClean="0"/>
              <a:t>cash </a:t>
            </a:r>
            <a:r>
              <a:rPr lang="en-PH" sz="2100" dirty="0"/>
              <a:t>balances in the public </a:t>
            </a:r>
            <a:r>
              <a:rPr lang="en-PH" sz="2100" dirty="0" smtClean="0"/>
              <a:t>banks </a:t>
            </a:r>
            <a:r>
              <a:rPr lang="en-PH" sz="2100" dirty="0"/>
              <a:t>used to extend credit to the public sector, or to buy </a:t>
            </a:r>
            <a:r>
              <a:rPr lang="en-PH" sz="2100" dirty="0" smtClean="0"/>
              <a:t>bonds</a:t>
            </a:r>
            <a:endParaRPr lang="en-PH" sz="2100" dirty="0"/>
          </a:p>
          <a:p>
            <a:pPr marL="457200" lvl="1" indent="0">
              <a:buNone/>
            </a:pPr>
            <a:endParaRPr lang="en-US" sz="2100" dirty="0" smtClean="0"/>
          </a:p>
          <a:p>
            <a:pPr>
              <a:buFont typeface="Courier New" pitchFamily="49" charset="0"/>
              <a:buChar char="o"/>
            </a:pPr>
            <a:endParaRPr lang="en-US" sz="2100" dirty="0"/>
          </a:p>
          <a:p>
            <a:pPr marL="0" indent="0">
              <a:buNone/>
            </a:pPr>
            <a:endParaRPr lang="en-US" sz="2100" dirty="0"/>
          </a:p>
        </p:txBody>
      </p:sp>
      <p:sp>
        <p:nvSpPr>
          <p:cNvPr id="5" name="Flowchart: Connector 4"/>
          <p:cNvSpPr/>
          <p:nvPr/>
        </p:nvSpPr>
        <p:spPr>
          <a:xfrm>
            <a:off x="6781800" y="-31309"/>
            <a:ext cx="2362200" cy="2164909"/>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2012 Key Milestones</a:t>
            </a:r>
            <a:endParaRPr lang="en-US" sz="2400" b="1" dirty="0"/>
          </a:p>
        </p:txBody>
      </p:sp>
      <p:sp>
        <p:nvSpPr>
          <p:cNvPr id="6" name="Rectangle 5"/>
          <p:cNvSpPr/>
          <p:nvPr/>
        </p:nvSpPr>
        <p:spPr>
          <a:xfrm>
            <a:off x="4572000" y="1700748"/>
            <a:ext cx="4114800" cy="4293483"/>
          </a:xfrm>
          <a:prstGeom prst="rect">
            <a:avLst/>
          </a:prstGeom>
        </p:spPr>
        <p:txBody>
          <a:bodyPr wrap="square">
            <a:spAutoFit/>
          </a:bodyPr>
          <a:lstStyle/>
          <a:p>
            <a:r>
              <a:rPr lang="fr-FR" sz="2100" b="1" dirty="0"/>
              <a:t>Actions </a:t>
            </a:r>
            <a:r>
              <a:rPr lang="fr-FR" sz="2100" b="1" dirty="0" smtClean="0"/>
              <a:t>Taken </a:t>
            </a:r>
            <a:endParaRPr lang="fr-FR" sz="2100" b="1" dirty="0"/>
          </a:p>
          <a:p>
            <a:pPr marL="342900" indent="-342900">
              <a:buFont typeface="Arial" pitchFamily="34" charset="0"/>
              <a:buChar char="•"/>
            </a:pPr>
            <a:r>
              <a:rPr lang="fr-FR" sz="2100" dirty="0"/>
              <a:t>I</a:t>
            </a:r>
            <a:r>
              <a:rPr lang="fr-FR" sz="2100" dirty="0" smtClean="0"/>
              <a:t>nventory </a:t>
            </a:r>
            <a:r>
              <a:rPr lang="fr-FR" sz="2100" dirty="0"/>
              <a:t>of agency bank accounts </a:t>
            </a:r>
            <a:endParaRPr lang="fr-FR" sz="2100" dirty="0" smtClean="0"/>
          </a:p>
          <a:p>
            <a:pPr marL="342900" indent="-342900">
              <a:buFont typeface="Arial" pitchFamily="34" charset="0"/>
              <a:buChar char="•"/>
            </a:pPr>
            <a:r>
              <a:rPr lang="fr-FR" sz="2100" dirty="0" smtClean="0"/>
              <a:t>Conceptual design to implement </a:t>
            </a:r>
            <a:r>
              <a:rPr lang="fr-FR" sz="2100" dirty="0"/>
              <a:t>a TSA </a:t>
            </a:r>
            <a:r>
              <a:rPr lang="fr-FR" sz="2100" dirty="0" smtClean="0"/>
              <a:t> to</a:t>
            </a:r>
          </a:p>
          <a:p>
            <a:pPr marL="800100" lvl="1" indent="-342900">
              <a:buFont typeface="Wingdings" pitchFamily="2" charset="2"/>
              <a:buChar char="ü"/>
            </a:pPr>
            <a:r>
              <a:rPr lang="fr-FR" sz="2100" dirty="0" smtClean="0"/>
              <a:t>provide </a:t>
            </a:r>
            <a:r>
              <a:rPr lang="fr-FR" sz="2100" dirty="0"/>
              <a:t>a unified structure of </a:t>
            </a:r>
            <a:r>
              <a:rPr lang="fr-FR" sz="2100" dirty="0" smtClean="0"/>
              <a:t>govt bank accounts</a:t>
            </a:r>
          </a:p>
          <a:p>
            <a:pPr marL="800100" lvl="1" indent="-342900">
              <a:buFont typeface="Wingdings" pitchFamily="2" charset="2"/>
              <a:buChar char="ü"/>
            </a:pPr>
            <a:r>
              <a:rPr lang="fr-FR" sz="2100" dirty="0"/>
              <a:t>e</a:t>
            </a:r>
            <a:r>
              <a:rPr lang="fr-FR" sz="2100" dirty="0" smtClean="0"/>
              <a:t>nable consolidation </a:t>
            </a:r>
            <a:r>
              <a:rPr lang="fr-FR" sz="2100" dirty="0"/>
              <a:t>and optimum utilization of government cash </a:t>
            </a:r>
            <a:r>
              <a:rPr lang="fr-FR" sz="2100" dirty="0" smtClean="0"/>
              <a:t>resources</a:t>
            </a:r>
          </a:p>
          <a:p>
            <a:pPr marL="800100" lvl="1" indent="-342900">
              <a:buFont typeface="Wingdings" pitchFamily="2" charset="2"/>
              <a:buChar char="ü"/>
            </a:pPr>
            <a:r>
              <a:rPr lang="fr-FR" sz="2100" dirty="0" smtClean="0"/>
              <a:t>centralize </a:t>
            </a:r>
            <a:r>
              <a:rPr lang="fr-FR" sz="2100" dirty="0"/>
              <a:t>revenue collections and payments process at the </a:t>
            </a:r>
            <a:r>
              <a:rPr lang="fr-FR" sz="2100" dirty="0" smtClean="0"/>
              <a:t>Treasury</a:t>
            </a:r>
            <a:r>
              <a:rPr lang="fr-FR" sz="2100" dirty="0"/>
              <a:t> </a:t>
            </a:r>
            <a:r>
              <a:rPr lang="fr-FR" sz="2100" dirty="0" smtClean="0"/>
              <a:t> </a:t>
            </a:r>
            <a:endParaRPr lang="fr-FR" sz="2100" dirty="0"/>
          </a:p>
        </p:txBody>
      </p:sp>
    </p:spTree>
    <p:extLst>
      <p:ext uri="{BB962C8B-B14F-4D97-AF65-F5344CB8AC3E}">
        <p14:creationId xmlns:p14="http://schemas.microsoft.com/office/powerpoint/2010/main" val="3851099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535228" cy="1143000"/>
          </a:xfrm>
          <a:solidFill>
            <a:schemeClr val="bg1"/>
          </a:solidFill>
        </p:spPr>
        <p:txBody>
          <a:bodyPr/>
          <a:lstStyle/>
          <a:p>
            <a:r>
              <a:rPr lang="en-US" sz="4400" dirty="0" smtClean="0"/>
              <a:t>GIFMIS</a:t>
            </a:r>
            <a:endParaRPr lang="en-US" sz="4400" dirty="0"/>
          </a:p>
        </p:txBody>
      </p:sp>
      <p:sp>
        <p:nvSpPr>
          <p:cNvPr id="3" name="Content Placeholder 2"/>
          <p:cNvSpPr>
            <a:spLocks noGrp="1"/>
          </p:cNvSpPr>
          <p:nvPr>
            <p:ph idx="1"/>
          </p:nvPr>
        </p:nvSpPr>
        <p:spPr>
          <a:xfrm>
            <a:off x="457200" y="1341437"/>
            <a:ext cx="7704772" cy="4525963"/>
          </a:xfrm>
        </p:spPr>
        <p:txBody>
          <a:bodyPr>
            <a:normAutofit/>
          </a:bodyPr>
          <a:lstStyle/>
          <a:p>
            <a:pPr marL="0" indent="0">
              <a:spcBef>
                <a:spcPts val="600"/>
              </a:spcBef>
              <a:buNone/>
            </a:pPr>
            <a:r>
              <a:rPr lang="en-US" dirty="0">
                <a:cs typeface="Arial" pitchFamily="34" charset="0"/>
              </a:rPr>
              <a:t>GIFMIS is an integrated web-based </a:t>
            </a:r>
            <a:r>
              <a:rPr lang="en-US" dirty="0" smtClean="0">
                <a:cs typeface="Arial" pitchFamily="34" charset="0"/>
              </a:rPr>
              <a:t>financial management information application:</a:t>
            </a:r>
            <a:endParaRPr lang="en-US" dirty="0">
              <a:cs typeface="Arial" pitchFamily="34" charset="0"/>
            </a:endParaRPr>
          </a:p>
          <a:p>
            <a:pPr lvl="1">
              <a:spcBef>
                <a:spcPts val="600"/>
              </a:spcBef>
              <a:buFont typeface="Wingdings" pitchFamily="2" charset="2"/>
              <a:buChar char="ü"/>
            </a:pPr>
            <a:r>
              <a:rPr lang="en-US" dirty="0">
                <a:cs typeface="Arial" pitchFamily="34" charset="0"/>
              </a:rPr>
              <a:t>Automate financial functions and operations – financial planning and budgeting, treasury and accounting </a:t>
            </a:r>
          </a:p>
          <a:p>
            <a:pPr lvl="1">
              <a:spcBef>
                <a:spcPts val="600"/>
              </a:spcBef>
              <a:buFont typeface="Wingdings" pitchFamily="2" charset="2"/>
              <a:buChar char="ü"/>
            </a:pPr>
            <a:r>
              <a:rPr lang="en-US" dirty="0" smtClean="0">
                <a:cs typeface="Arial" pitchFamily="34" charset="0"/>
              </a:rPr>
              <a:t>Collect </a:t>
            </a:r>
            <a:r>
              <a:rPr lang="en-US" dirty="0">
                <a:cs typeface="Arial" pitchFamily="34" charset="0"/>
              </a:rPr>
              <a:t>and organize financial information </a:t>
            </a:r>
            <a:r>
              <a:rPr lang="en-US" dirty="0" smtClean="0">
                <a:cs typeface="Arial" pitchFamily="34" charset="0"/>
              </a:rPr>
              <a:t>in </a:t>
            </a:r>
            <a:r>
              <a:rPr lang="en-US" dirty="0">
                <a:cs typeface="Arial" pitchFamily="34" charset="0"/>
              </a:rPr>
              <a:t>a central </a:t>
            </a:r>
            <a:r>
              <a:rPr lang="en-US" dirty="0" smtClean="0">
                <a:cs typeface="Arial" pitchFamily="34" charset="0"/>
              </a:rPr>
              <a:t>database</a:t>
            </a:r>
          </a:p>
          <a:p>
            <a:pPr lvl="1">
              <a:spcBef>
                <a:spcPts val="600"/>
              </a:spcBef>
              <a:buFont typeface="Wingdings" pitchFamily="2" charset="2"/>
              <a:buChar char="ü"/>
            </a:pPr>
            <a:r>
              <a:rPr lang="en-US" dirty="0" smtClean="0">
                <a:cs typeface="Arial" pitchFamily="34" charset="0"/>
              </a:rPr>
              <a:t>Generate </a:t>
            </a:r>
            <a:r>
              <a:rPr lang="en-US" dirty="0">
                <a:cs typeface="Arial" pitchFamily="34" charset="0"/>
              </a:rPr>
              <a:t>real-time, reliable and </a:t>
            </a:r>
            <a:r>
              <a:rPr lang="en-US" dirty="0" smtClean="0">
                <a:cs typeface="Arial" pitchFamily="34" charset="0"/>
              </a:rPr>
              <a:t>accurate </a:t>
            </a:r>
            <a:r>
              <a:rPr lang="en-US" dirty="0">
                <a:cs typeface="Arial" pitchFamily="34" charset="0"/>
              </a:rPr>
              <a:t>financial info and reports for policy decision making</a:t>
            </a:r>
          </a:p>
          <a:p>
            <a:pPr marL="457200" lvl="1" indent="0">
              <a:spcBef>
                <a:spcPts val="600"/>
              </a:spcBef>
              <a:buNone/>
            </a:pPr>
            <a:endParaRPr lang="en-US" dirty="0">
              <a:cs typeface="Arial" pitchFamily="34" charset="0"/>
            </a:endParaRPr>
          </a:p>
        </p:txBody>
      </p:sp>
      <p:pic>
        <p:nvPicPr>
          <p:cNvPr id="5" name="Picture 3" descr="C:\Users\User\AppData\Local\Microsoft\Windows\Temporary Internet Files\Content.IE5\AVWHDAT2\MP90040279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6926" y="5267954"/>
            <a:ext cx="2083499" cy="16052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5185" y="4724400"/>
            <a:ext cx="1933575" cy="2148840"/>
          </a:xfrm>
          <a:prstGeom prst="rect">
            <a:avLst/>
          </a:prstGeom>
        </p:spPr>
      </p:pic>
    </p:spTree>
    <p:extLst>
      <p:ext uri="{BB962C8B-B14F-4D97-AF65-F5344CB8AC3E}">
        <p14:creationId xmlns:p14="http://schemas.microsoft.com/office/powerpoint/2010/main" val="2676047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1600200" y="228600"/>
            <a:ext cx="6705600" cy="1143000"/>
          </a:xfrm>
        </p:spPr>
        <p:txBody>
          <a:bodyPr/>
          <a:lstStyle/>
          <a:p>
            <a:r>
              <a:rPr lang="en-US" dirty="0" smtClean="0">
                <a:latin typeface="+mn-lt"/>
                <a:cs typeface="Arial" pitchFamily="34" charset="0"/>
              </a:rPr>
              <a:t>Session Scope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22234728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6677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9054" y="2362200"/>
            <a:ext cx="7898894" cy="892552"/>
          </a:xfrm>
          <a:prstGeom prst="rect">
            <a:avLst/>
          </a:prstGeom>
          <a:noFill/>
        </p:spPr>
        <p:txBody>
          <a:bodyPr wrap="none" rtlCol="0">
            <a:spAutoFit/>
          </a:bodyPr>
          <a:lstStyle/>
          <a:p>
            <a:r>
              <a:rPr lang="en-PH" sz="3200" b="1" dirty="0" smtClean="0"/>
              <a:t>Harmonized Financial Accountability Reports </a:t>
            </a:r>
          </a:p>
          <a:p>
            <a:r>
              <a:rPr lang="en-PH" sz="2000" dirty="0" smtClean="0"/>
              <a:t>(Joint Circular 2013-1)</a:t>
            </a:r>
            <a:endParaRPr lang="en-PH" dirty="0"/>
          </a:p>
        </p:txBody>
      </p:sp>
      <p:sp>
        <p:nvSpPr>
          <p:cNvPr id="4" name="TextBox 3"/>
          <p:cNvSpPr txBox="1"/>
          <p:nvPr/>
        </p:nvSpPr>
        <p:spPr>
          <a:xfrm>
            <a:off x="1215642" y="3113782"/>
            <a:ext cx="7922305" cy="1077218"/>
          </a:xfrm>
          <a:prstGeom prst="rect">
            <a:avLst/>
          </a:prstGeom>
          <a:noFill/>
        </p:spPr>
        <p:txBody>
          <a:bodyPr wrap="square" rtlCol="0">
            <a:spAutoFit/>
          </a:bodyPr>
          <a:lstStyle/>
          <a:p>
            <a:r>
              <a:rPr lang="en-PH" sz="3200" b="1" dirty="0" smtClean="0"/>
              <a:t>Exposure of the Phil Public Sector Accounting and Auditing Standards and Manuals</a:t>
            </a:r>
            <a:endParaRPr lang="en-PH" sz="2800" b="1" dirty="0"/>
          </a:p>
        </p:txBody>
      </p:sp>
      <p:sp>
        <p:nvSpPr>
          <p:cNvPr id="6" name="Rectangle 5"/>
          <p:cNvSpPr/>
          <p:nvPr/>
        </p:nvSpPr>
        <p:spPr>
          <a:xfrm>
            <a:off x="609600" y="2460486"/>
            <a:ext cx="457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7" name="Rectangle 6"/>
          <p:cNvSpPr/>
          <p:nvPr/>
        </p:nvSpPr>
        <p:spPr>
          <a:xfrm>
            <a:off x="609600" y="3352800"/>
            <a:ext cx="457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cxnSp>
        <p:nvCxnSpPr>
          <p:cNvPr id="21" name="Straight Connector 20"/>
          <p:cNvCxnSpPr/>
          <p:nvPr/>
        </p:nvCxnSpPr>
        <p:spPr>
          <a:xfrm>
            <a:off x="533400" y="2689086"/>
            <a:ext cx="152400" cy="152400"/>
          </a:xfrm>
          <a:prstGeom prst="line">
            <a:avLst/>
          </a:prstGeom>
          <a:ln w="1016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85800" y="2384286"/>
            <a:ext cx="533400" cy="457200"/>
          </a:xfrm>
          <a:prstGeom prst="line">
            <a:avLst/>
          </a:prstGeom>
          <a:ln w="1016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3400" y="3581400"/>
            <a:ext cx="152400" cy="152400"/>
          </a:xfrm>
          <a:prstGeom prst="line">
            <a:avLst/>
          </a:prstGeom>
          <a:ln w="1016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85800" y="3276600"/>
            <a:ext cx="533400" cy="457200"/>
          </a:xfrm>
          <a:prstGeom prst="line">
            <a:avLst/>
          </a:prstGeom>
          <a:ln w="1016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95400" y="4191000"/>
            <a:ext cx="6853158" cy="1077218"/>
          </a:xfrm>
          <a:prstGeom prst="rect">
            <a:avLst/>
          </a:prstGeom>
          <a:noFill/>
        </p:spPr>
        <p:txBody>
          <a:bodyPr wrap="none" rtlCol="0">
            <a:spAutoFit/>
          </a:bodyPr>
          <a:lstStyle/>
          <a:p>
            <a:r>
              <a:rPr lang="en-PH" sz="3200" b="1" dirty="0" smtClean="0"/>
              <a:t>Inventory of Agency Bank Accounts for </a:t>
            </a:r>
          </a:p>
          <a:p>
            <a:r>
              <a:rPr lang="en-PH" sz="3200" b="1" dirty="0" smtClean="0"/>
              <a:t>TSA readiness</a:t>
            </a:r>
            <a:endParaRPr lang="en-PH" sz="3200" b="1" dirty="0"/>
          </a:p>
        </p:txBody>
      </p:sp>
      <p:sp>
        <p:nvSpPr>
          <p:cNvPr id="19" name="Rectangle 18"/>
          <p:cNvSpPr/>
          <p:nvPr/>
        </p:nvSpPr>
        <p:spPr>
          <a:xfrm>
            <a:off x="609600" y="4245114"/>
            <a:ext cx="457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533400" y="4168914"/>
            <a:ext cx="685800" cy="457200"/>
            <a:chOff x="609600" y="4168914"/>
            <a:chExt cx="685800" cy="457200"/>
          </a:xfrm>
        </p:grpSpPr>
        <p:cxnSp>
          <p:nvCxnSpPr>
            <p:cNvPr id="20" name="Straight Connector 19"/>
            <p:cNvCxnSpPr/>
            <p:nvPr/>
          </p:nvCxnSpPr>
          <p:spPr>
            <a:xfrm flipV="1">
              <a:off x="762000" y="4168914"/>
              <a:ext cx="533400" cy="457200"/>
            </a:xfrm>
            <a:prstGeom prst="line">
              <a:avLst/>
            </a:prstGeom>
            <a:ln w="1016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09600" y="4473714"/>
              <a:ext cx="152400" cy="152400"/>
            </a:xfrm>
            <a:prstGeom prst="line">
              <a:avLst/>
            </a:prstGeom>
            <a:ln w="101600" cap="rnd">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1295400" y="5206425"/>
            <a:ext cx="4343240" cy="584775"/>
          </a:xfrm>
          <a:prstGeom prst="rect">
            <a:avLst/>
          </a:prstGeom>
          <a:noFill/>
        </p:spPr>
        <p:txBody>
          <a:bodyPr wrap="none" rtlCol="0">
            <a:spAutoFit/>
          </a:bodyPr>
          <a:lstStyle/>
          <a:p>
            <a:r>
              <a:rPr lang="en-PH" sz="3200" b="1" dirty="0" smtClean="0"/>
              <a:t>Database for GOCC Debt</a:t>
            </a:r>
            <a:endParaRPr lang="en-PH" sz="3200" b="1" dirty="0"/>
          </a:p>
        </p:txBody>
      </p:sp>
      <p:sp>
        <p:nvSpPr>
          <p:cNvPr id="34" name="Rectangle 33"/>
          <p:cNvSpPr/>
          <p:nvPr/>
        </p:nvSpPr>
        <p:spPr>
          <a:xfrm>
            <a:off x="609600" y="5238451"/>
            <a:ext cx="457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35" name="Group 34"/>
          <p:cNvGrpSpPr/>
          <p:nvPr/>
        </p:nvGrpSpPr>
        <p:grpSpPr>
          <a:xfrm>
            <a:off x="533400" y="5162251"/>
            <a:ext cx="685800" cy="457200"/>
            <a:chOff x="609600" y="4168914"/>
            <a:chExt cx="685800" cy="457200"/>
          </a:xfrm>
        </p:grpSpPr>
        <p:cxnSp>
          <p:nvCxnSpPr>
            <p:cNvPr id="36" name="Straight Connector 35"/>
            <p:cNvCxnSpPr/>
            <p:nvPr/>
          </p:nvCxnSpPr>
          <p:spPr>
            <a:xfrm flipV="1">
              <a:off x="762000" y="4168914"/>
              <a:ext cx="533400" cy="457200"/>
            </a:xfrm>
            <a:prstGeom prst="line">
              <a:avLst/>
            </a:prstGeom>
            <a:ln w="1016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09600" y="4473714"/>
              <a:ext cx="152400" cy="152400"/>
            </a:xfrm>
            <a:prstGeom prst="line">
              <a:avLst/>
            </a:prstGeom>
            <a:ln w="101600" cap="rnd">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Flowchart: Connector 10"/>
          <p:cNvSpPr/>
          <p:nvPr/>
        </p:nvSpPr>
        <p:spPr>
          <a:xfrm>
            <a:off x="6705600" y="-31309"/>
            <a:ext cx="2362200" cy="2164909"/>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Ongoing Initiatives</a:t>
            </a:r>
            <a:endParaRPr lang="en-US" sz="2400" b="1" dirty="0"/>
          </a:p>
        </p:txBody>
      </p:sp>
    </p:spTree>
    <p:extLst>
      <p:ext uri="{BB962C8B-B14F-4D97-AF65-F5344CB8AC3E}">
        <p14:creationId xmlns:p14="http://schemas.microsoft.com/office/powerpoint/2010/main" val="227356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200"/>
                                        <p:tgtEl>
                                          <p:spTgt spid="21"/>
                                        </p:tgtEl>
                                      </p:cBhvr>
                                    </p:animEffect>
                                  </p:childTnLst>
                                </p:cTn>
                              </p:par>
                            </p:childTnLst>
                          </p:cTn>
                        </p:par>
                        <p:par>
                          <p:cTn id="8" fill="hold">
                            <p:stCondLst>
                              <p:cond delay="200"/>
                            </p:stCondLst>
                            <p:childTnLst>
                              <p:par>
                                <p:cTn id="9" presetID="2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2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up)">
                                      <p:cBhvr>
                                        <p:cTn id="16" dur="200"/>
                                        <p:tgtEl>
                                          <p:spTgt spid="23"/>
                                        </p:tgtEl>
                                      </p:cBhvr>
                                    </p:animEffect>
                                  </p:childTnLst>
                                </p:cTn>
                              </p:par>
                            </p:childTnLst>
                          </p:cTn>
                        </p:par>
                        <p:par>
                          <p:cTn id="17" fill="hold">
                            <p:stCondLst>
                              <p:cond delay="200"/>
                            </p:stCondLst>
                            <p:childTnLst>
                              <p:par>
                                <p:cTn id="18" presetID="22" presetClass="entr" presetSubtype="4"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2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down)">
                                      <p:cBhvr>
                                        <p:cTn id="3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9054" y="2362200"/>
            <a:ext cx="7514878" cy="584775"/>
          </a:xfrm>
          <a:prstGeom prst="rect">
            <a:avLst/>
          </a:prstGeom>
          <a:noFill/>
        </p:spPr>
        <p:txBody>
          <a:bodyPr wrap="none" rtlCol="0">
            <a:spAutoFit/>
          </a:bodyPr>
          <a:lstStyle/>
          <a:p>
            <a:r>
              <a:rPr lang="en-PH" sz="3200" b="1" dirty="0" smtClean="0"/>
              <a:t>Internal Audit and Internal Control Training</a:t>
            </a:r>
            <a:endParaRPr lang="en-PH" sz="2800" b="1" dirty="0"/>
          </a:p>
        </p:txBody>
      </p:sp>
      <p:sp>
        <p:nvSpPr>
          <p:cNvPr id="4" name="TextBox 3"/>
          <p:cNvSpPr txBox="1"/>
          <p:nvPr/>
        </p:nvSpPr>
        <p:spPr>
          <a:xfrm>
            <a:off x="1215642" y="3048000"/>
            <a:ext cx="8156958" cy="1508105"/>
          </a:xfrm>
          <a:prstGeom prst="rect">
            <a:avLst/>
          </a:prstGeom>
          <a:noFill/>
        </p:spPr>
        <p:txBody>
          <a:bodyPr wrap="square" rtlCol="0">
            <a:spAutoFit/>
          </a:bodyPr>
          <a:lstStyle/>
          <a:p>
            <a:r>
              <a:rPr lang="en-PH" sz="3200" b="1" dirty="0" smtClean="0"/>
              <a:t>IEC activities and PFM Competency Model   Initiative </a:t>
            </a:r>
          </a:p>
          <a:p>
            <a:endParaRPr lang="en-PH" sz="2800" b="1" dirty="0"/>
          </a:p>
        </p:txBody>
      </p:sp>
      <p:sp>
        <p:nvSpPr>
          <p:cNvPr id="6" name="Rectangle 5"/>
          <p:cNvSpPr/>
          <p:nvPr/>
        </p:nvSpPr>
        <p:spPr>
          <a:xfrm>
            <a:off x="609600" y="2460486"/>
            <a:ext cx="457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7" name="Rectangle 6"/>
          <p:cNvSpPr/>
          <p:nvPr/>
        </p:nvSpPr>
        <p:spPr>
          <a:xfrm>
            <a:off x="609600" y="3352800"/>
            <a:ext cx="457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cxnSp>
        <p:nvCxnSpPr>
          <p:cNvPr id="21" name="Straight Connector 20"/>
          <p:cNvCxnSpPr/>
          <p:nvPr/>
        </p:nvCxnSpPr>
        <p:spPr>
          <a:xfrm>
            <a:off x="533400" y="2689086"/>
            <a:ext cx="152400" cy="152400"/>
          </a:xfrm>
          <a:prstGeom prst="line">
            <a:avLst/>
          </a:prstGeom>
          <a:ln w="1016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85800" y="2384286"/>
            <a:ext cx="533400" cy="457200"/>
          </a:xfrm>
          <a:prstGeom prst="line">
            <a:avLst/>
          </a:prstGeom>
          <a:ln w="1016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3400" y="3581400"/>
            <a:ext cx="152400" cy="152400"/>
          </a:xfrm>
          <a:prstGeom prst="line">
            <a:avLst/>
          </a:prstGeom>
          <a:ln w="1016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85800" y="3276600"/>
            <a:ext cx="533400" cy="457200"/>
          </a:xfrm>
          <a:prstGeom prst="line">
            <a:avLst/>
          </a:prstGeom>
          <a:ln w="1016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95400" y="4168914"/>
            <a:ext cx="5251118" cy="1077218"/>
          </a:xfrm>
          <a:prstGeom prst="rect">
            <a:avLst/>
          </a:prstGeom>
          <a:noFill/>
        </p:spPr>
        <p:txBody>
          <a:bodyPr wrap="none" rtlCol="0">
            <a:spAutoFit/>
          </a:bodyPr>
          <a:lstStyle/>
          <a:p>
            <a:r>
              <a:rPr lang="en-PH" sz="3200" b="1" dirty="0" smtClean="0"/>
              <a:t>Rollout of UACS, Revised CoA </a:t>
            </a:r>
          </a:p>
          <a:p>
            <a:r>
              <a:rPr lang="en-PH" sz="3200" b="1" dirty="0" smtClean="0"/>
              <a:t>and OSBPS</a:t>
            </a:r>
            <a:endParaRPr lang="en-PH" sz="3200" b="1" dirty="0"/>
          </a:p>
        </p:txBody>
      </p:sp>
      <p:sp>
        <p:nvSpPr>
          <p:cNvPr id="19" name="Rectangle 18"/>
          <p:cNvSpPr/>
          <p:nvPr/>
        </p:nvSpPr>
        <p:spPr>
          <a:xfrm>
            <a:off x="609600" y="4245114"/>
            <a:ext cx="457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9" name="Group 8"/>
          <p:cNvGrpSpPr/>
          <p:nvPr/>
        </p:nvGrpSpPr>
        <p:grpSpPr>
          <a:xfrm>
            <a:off x="533400" y="4168914"/>
            <a:ext cx="685800" cy="457200"/>
            <a:chOff x="609600" y="4168914"/>
            <a:chExt cx="685800" cy="457200"/>
          </a:xfrm>
        </p:grpSpPr>
        <p:cxnSp>
          <p:nvCxnSpPr>
            <p:cNvPr id="20" name="Straight Connector 19"/>
            <p:cNvCxnSpPr/>
            <p:nvPr/>
          </p:nvCxnSpPr>
          <p:spPr>
            <a:xfrm flipV="1">
              <a:off x="762000" y="4168914"/>
              <a:ext cx="533400" cy="457200"/>
            </a:xfrm>
            <a:prstGeom prst="line">
              <a:avLst/>
            </a:prstGeom>
            <a:ln w="1016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09600" y="4473714"/>
              <a:ext cx="152400" cy="152400"/>
            </a:xfrm>
            <a:prstGeom prst="line">
              <a:avLst/>
            </a:prstGeom>
            <a:ln w="101600" cap="rnd">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1295400" y="5105400"/>
            <a:ext cx="7482369" cy="1077218"/>
          </a:xfrm>
          <a:prstGeom prst="rect">
            <a:avLst/>
          </a:prstGeom>
          <a:noFill/>
        </p:spPr>
        <p:txBody>
          <a:bodyPr wrap="square" rtlCol="0">
            <a:spAutoFit/>
          </a:bodyPr>
          <a:lstStyle/>
          <a:p>
            <a:r>
              <a:rPr lang="en-PH" sz="3200" b="1" dirty="0" smtClean="0"/>
              <a:t>GIFMIS Functional and Technical Requirements Gathering</a:t>
            </a:r>
            <a:endParaRPr lang="en-PH" sz="3200" b="1" dirty="0"/>
          </a:p>
        </p:txBody>
      </p:sp>
      <p:sp>
        <p:nvSpPr>
          <p:cNvPr id="34" name="Rectangle 33"/>
          <p:cNvSpPr/>
          <p:nvPr/>
        </p:nvSpPr>
        <p:spPr>
          <a:xfrm>
            <a:off x="609600" y="5238451"/>
            <a:ext cx="4572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grpSp>
        <p:nvGrpSpPr>
          <p:cNvPr id="35" name="Group 34"/>
          <p:cNvGrpSpPr/>
          <p:nvPr/>
        </p:nvGrpSpPr>
        <p:grpSpPr>
          <a:xfrm>
            <a:off x="533400" y="5162251"/>
            <a:ext cx="685800" cy="457200"/>
            <a:chOff x="609600" y="4168914"/>
            <a:chExt cx="685800" cy="457200"/>
          </a:xfrm>
        </p:grpSpPr>
        <p:cxnSp>
          <p:nvCxnSpPr>
            <p:cNvPr id="36" name="Straight Connector 35"/>
            <p:cNvCxnSpPr/>
            <p:nvPr/>
          </p:nvCxnSpPr>
          <p:spPr>
            <a:xfrm flipV="1">
              <a:off x="762000" y="4168914"/>
              <a:ext cx="533400" cy="457200"/>
            </a:xfrm>
            <a:prstGeom prst="line">
              <a:avLst/>
            </a:prstGeom>
            <a:ln w="1016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09600" y="4473714"/>
              <a:ext cx="152400" cy="152400"/>
            </a:xfrm>
            <a:prstGeom prst="line">
              <a:avLst/>
            </a:prstGeom>
            <a:ln w="101600" cap="rnd">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Flowchart: Connector 10"/>
          <p:cNvSpPr/>
          <p:nvPr/>
        </p:nvSpPr>
        <p:spPr>
          <a:xfrm>
            <a:off x="6705600" y="0"/>
            <a:ext cx="2362200" cy="2164909"/>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Ongoing Initiatives</a:t>
            </a:r>
            <a:endParaRPr lang="en-US" sz="24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3326" y="4379357"/>
            <a:ext cx="1412075" cy="1803261"/>
          </a:xfrm>
          <a:prstGeom prst="rect">
            <a:avLst/>
          </a:prstGeom>
        </p:spPr>
      </p:pic>
    </p:spTree>
    <p:extLst>
      <p:ext uri="{BB962C8B-B14F-4D97-AF65-F5344CB8AC3E}">
        <p14:creationId xmlns:p14="http://schemas.microsoft.com/office/powerpoint/2010/main" val="117354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200"/>
                                        <p:tgtEl>
                                          <p:spTgt spid="21"/>
                                        </p:tgtEl>
                                      </p:cBhvr>
                                    </p:animEffect>
                                  </p:childTnLst>
                                </p:cTn>
                              </p:par>
                            </p:childTnLst>
                          </p:cTn>
                        </p:par>
                        <p:par>
                          <p:cTn id="8" fill="hold">
                            <p:stCondLst>
                              <p:cond delay="200"/>
                            </p:stCondLst>
                            <p:childTnLst>
                              <p:par>
                                <p:cTn id="9" presetID="2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2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up)">
                                      <p:cBhvr>
                                        <p:cTn id="16" dur="200"/>
                                        <p:tgtEl>
                                          <p:spTgt spid="23"/>
                                        </p:tgtEl>
                                      </p:cBhvr>
                                    </p:animEffect>
                                  </p:childTnLst>
                                </p:cTn>
                              </p:par>
                            </p:childTnLst>
                          </p:cTn>
                        </p:par>
                        <p:par>
                          <p:cTn id="17" fill="hold">
                            <p:stCondLst>
                              <p:cond delay="200"/>
                            </p:stCondLst>
                            <p:childTnLst>
                              <p:par>
                                <p:cTn id="18" presetID="22" presetClass="entr" presetSubtype="4"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2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down)">
                                      <p:cBhvr>
                                        <p:cTn id="3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en-US" altLang="en-US" sz="3200" b="1" dirty="0" smtClean="0">
                <a:latin typeface="+mn-lt"/>
                <a:cs typeface="Arial" pitchFamily="34" charset="0"/>
              </a:rPr>
              <a:t>Is government ready for change? </a:t>
            </a:r>
            <a:endParaRPr lang="en-US" sz="3200" b="1" dirty="0" smtClean="0">
              <a:latin typeface="+mn-lt"/>
              <a:cs typeface="Arial" pitchFamily="34" charset="0"/>
            </a:endParaRPr>
          </a:p>
        </p:txBody>
      </p:sp>
      <p:sp>
        <p:nvSpPr>
          <p:cNvPr id="41989" name="TextBox 1"/>
          <p:cNvSpPr txBox="1">
            <a:spLocks noChangeArrowheads="1"/>
          </p:cNvSpPr>
          <p:nvPr/>
        </p:nvSpPr>
        <p:spPr bwMode="auto">
          <a:xfrm>
            <a:off x="228601" y="5257800"/>
            <a:ext cx="4648200" cy="769441"/>
          </a:xfrm>
          <a:prstGeom prst="rect">
            <a:avLst/>
          </a:prstGeom>
          <a:noFill/>
          <a:ln w="9525">
            <a:noFill/>
            <a:miter lim="800000"/>
            <a:headEnd/>
            <a:tailEnd/>
          </a:ln>
        </p:spPr>
        <p:txBody>
          <a:bodyPr wrap="square">
            <a:spAutoFit/>
          </a:bodyPr>
          <a:lstStyle/>
          <a:p>
            <a:pPr marL="342900" indent="-342900">
              <a:buFont typeface="Wingdings" pitchFamily="2" charset="2"/>
              <a:buChar char="ü"/>
            </a:pPr>
            <a:r>
              <a:rPr lang="en-US" sz="2200" dirty="0">
                <a:cs typeface="Arial" pitchFamily="34" charset="0"/>
              </a:rPr>
              <a:t>GIFMIS will improve transparency and accountability in their agencies</a:t>
            </a:r>
          </a:p>
        </p:txBody>
      </p:sp>
      <p:pic>
        <p:nvPicPr>
          <p:cNvPr id="41990" name="Picture 8"/>
          <p:cNvPicPr>
            <a:picLocks noChangeAspect="1" noChangeArrowheads="1"/>
          </p:cNvPicPr>
          <p:nvPr/>
        </p:nvPicPr>
        <p:blipFill>
          <a:blip r:embed="rId3" cstate="print"/>
          <a:srcRect/>
          <a:stretch>
            <a:fillRect/>
          </a:stretch>
        </p:blipFill>
        <p:spPr bwMode="auto">
          <a:xfrm>
            <a:off x="228601" y="1904999"/>
            <a:ext cx="4343399" cy="3051748"/>
          </a:xfrm>
          <a:prstGeom prst="rect">
            <a:avLst/>
          </a:prstGeom>
          <a:noFill/>
          <a:ln w="9525">
            <a:noFill/>
            <a:miter lim="800000"/>
            <a:headEnd/>
            <a:tailEnd/>
          </a:ln>
        </p:spPr>
      </p:pic>
      <p:pic>
        <p:nvPicPr>
          <p:cNvPr id="7" name="Picture 8"/>
          <p:cNvPicPr>
            <a:picLocks noChangeAspect="1" noChangeArrowheads="1"/>
          </p:cNvPicPr>
          <p:nvPr/>
        </p:nvPicPr>
        <p:blipFill>
          <a:blip r:embed="rId4" cstate="print"/>
          <a:srcRect/>
          <a:stretch>
            <a:fillRect/>
          </a:stretch>
        </p:blipFill>
        <p:spPr bwMode="auto">
          <a:xfrm>
            <a:off x="4732640" y="1904999"/>
            <a:ext cx="4076397" cy="3051747"/>
          </a:xfrm>
          <a:prstGeom prst="rect">
            <a:avLst/>
          </a:prstGeom>
          <a:noFill/>
          <a:ln w="9525">
            <a:noFill/>
            <a:miter lim="800000"/>
            <a:headEnd/>
            <a:tailEnd/>
          </a:ln>
          <a:effectLst/>
        </p:spPr>
      </p:pic>
      <p:sp>
        <p:nvSpPr>
          <p:cNvPr id="8" name="TextBox 4"/>
          <p:cNvSpPr txBox="1">
            <a:spLocks noChangeArrowheads="1"/>
          </p:cNvSpPr>
          <p:nvPr/>
        </p:nvSpPr>
        <p:spPr bwMode="auto">
          <a:xfrm>
            <a:off x="4838700" y="5257800"/>
            <a:ext cx="4305299" cy="1311128"/>
          </a:xfrm>
          <a:prstGeom prst="rect">
            <a:avLst/>
          </a:prstGeom>
          <a:noFill/>
          <a:ln w="9525">
            <a:noFill/>
            <a:miter lim="800000"/>
            <a:headEnd/>
            <a:tailEnd/>
          </a:ln>
        </p:spPr>
        <p:txBody>
          <a:bodyPr wrap="square">
            <a:spAutoFit/>
          </a:bodyPr>
          <a:lstStyle/>
          <a:p>
            <a:pPr marL="342900" indent="-342900" defTabSz="457200" eaLnBrk="0" hangingPunct="0">
              <a:spcBef>
                <a:spcPct val="20000"/>
              </a:spcBef>
              <a:buFont typeface="Wingdings" pitchFamily="2" charset="2"/>
              <a:buChar char="ü"/>
            </a:pPr>
            <a:r>
              <a:rPr lang="en-US" sz="2000" dirty="0">
                <a:cs typeface="Arial" pitchFamily="34" charset="0"/>
              </a:rPr>
              <a:t>High need of both the managers and technical groups for proper </a:t>
            </a:r>
            <a:r>
              <a:rPr lang="en-US" sz="2000" b="1" dirty="0">
                <a:solidFill>
                  <a:srgbClr val="C00000"/>
                </a:solidFill>
                <a:cs typeface="Arial" pitchFamily="34" charset="0"/>
              </a:rPr>
              <a:t>training </a:t>
            </a:r>
            <a:r>
              <a:rPr lang="en-US" sz="2000" dirty="0">
                <a:cs typeface="Arial" pitchFamily="34" charset="0"/>
              </a:rPr>
              <a:t>to adapt to the new </a:t>
            </a:r>
            <a:r>
              <a:rPr lang="en-US" sz="2000" dirty="0" smtClean="0">
                <a:cs typeface="Arial" pitchFamily="34" charset="0"/>
              </a:rPr>
              <a:t>systems </a:t>
            </a:r>
            <a:endParaRPr lang="en-US" sz="2000" dirty="0">
              <a:cs typeface="Arial" pitchFamily="34" charset="0"/>
            </a:endParaRPr>
          </a:p>
          <a:p>
            <a:pPr marL="342900" indent="-342900" defTabSz="457200" eaLnBrk="0" hangingPunct="0">
              <a:spcBef>
                <a:spcPct val="20000"/>
              </a:spcBef>
              <a:buFont typeface="Wingdings" pitchFamily="2" charset="2"/>
              <a:buChar char="ü"/>
            </a:pPr>
            <a:endParaRPr lang="en-US" sz="1600" dirty="0">
              <a:cs typeface="Arial" pitchFamily="34" charset="0"/>
            </a:endParaRPr>
          </a:p>
        </p:txBody>
      </p:sp>
    </p:spTree>
    <p:extLst>
      <p:ext uri="{BB962C8B-B14F-4D97-AF65-F5344CB8AC3E}">
        <p14:creationId xmlns:p14="http://schemas.microsoft.com/office/powerpoint/2010/main" val="2547556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219200" y="58738"/>
            <a:ext cx="7315200" cy="487362"/>
          </a:xfrm>
        </p:spPr>
        <p:txBody>
          <a:bodyPr>
            <a:normAutofit/>
          </a:bodyPr>
          <a:lstStyle/>
          <a:p>
            <a:r>
              <a:rPr lang="en-US" sz="2400" dirty="0" smtClean="0">
                <a:latin typeface="Arial" pitchFamily="34" charset="0"/>
                <a:cs typeface="Arial" pitchFamily="34" charset="0"/>
              </a:rPr>
              <a:t>PFM Capacity Building </a:t>
            </a:r>
          </a:p>
        </p:txBody>
      </p:sp>
      <p:sp>
        <p:nvSpPr>
          <p:cNvPr id="6" name="TextBox 5"/>
          <p:cNvSpPr txBox="1"/>
          <p:nvPr/>
        </p:nvSpPr>
        <p:spPr>
          <a:xfrm>
            <a:off x="228600" y="1371600"/>
            <a:ext cx="1981200" cy="923330"/>
          </a:xfrm>
          <a:prstGeom prst="rect">
            <a:avLst/>
          </a:prstGeom>
          <a:solidFill>
            <a:srgbClr val="92D050"/>
          </a:solidFill>
          <a:ln>
            <a:solidFill>
              <a:schemeClr val="tx2"/>
            </a:solidFill>
          </a:ln>
        </p:spPr>
        <p:txBody>
          <a:bodyPr>
            <a:spAutoFit/>
          </a:bodyPr>
          <a:lstStyle/>
          <a:p>
            <a:pPr algn="ctr">
              <a:defRPr/>
            </a:pPr>
            <a:endParaRPr lang="en-US" dirty="0" smtClean="0"/>
          </a:p>
          <a:p>
            <a:pPr algn="ctr">
              <a:defRPr/>
            </a:pPr>
            <a:r>
              <a:rPr lang="en-US" dirty="0" smtClean="0"/>
              <a:t>PFM Competency Framework</a:t>
            </a:r>
            <a:endParaRPr lang="en-US" dirty="0"/>
          </a:p>
        </p:txBody>
      </p:sp>
      <p:sp>
        <p:nvSpPr>
          <p:cNvPr id="7" name="TextBox 6"/>
          <p:cNvSpPr txBox="1"/>
          <p:nvPr/>
        </p:nvSpPr>
        <p:spPr>
          <a:xfrm>
            <a:off x="2895600" y="1219200"/>
            <a:ext cx="3200400" cy="1015663"/>
          </a:xfrm>
          <a:prstGeom prst="rect">
            <a:avLst/>
          </a:prstGeom>
          <a:solidFill>
            <a:schemeClr val="accent1">
              <a:lumMod val="40000"/>
              <a:lumOff val="60000"/>
            </a:schemeClr>
          </a:solidFill>
          <a:ln>
            <a:solidFill>
              <a:schemeClr val="tx2"/>
            </a:solidFill>
          </a:ln>
        </p:spPr>
        <p:txBody>
          <a:bodyPr>
            <a:spAutoFit/>
          </a:bodyPr>
          <a:lstStyle/>
          <a:p>
            <a:pPr>
              <a:defRPr/>
            </a:pPr>
            <a:r>
              <a:rPr lang="en-US" sz="1600" dirty="0" smtClean="0"/>
              <a:t>Awareness </a:t>
            </a:r>
            <a:r>
              <a:rPr lang="en-US" sz="1600" dirty="0"/>
              <a:t>Briefings and </a:t>
            </a:r>
            <a:r>
              <a:rPr lang="en-US" sz="1600" dirty="0" smtClean="0"/>
              <a:t>Consultations and Business Process Reviews with Stakeholders</a:t>
            </a:r>
          </a:p>
          <a:p>
            <a:pPr>
              <a:defRPr/>
            </a:pPr>
            <a:endParaRPr lang="en-US" sz="1200" dirty="0"/>
          </a:p>
        </p:txBody>
      </p:sp>
      <p:sp>
        <p:nvSpPr>
          <p:cNvPr id="12293" name="TextBox 7"/>
          <p:cNvSpPr txBox="1">
            <a:spLocks noChangeArrowheads="1"/>
          </p:cNvSpPr>
          <p:nvPr/>
        </p:nvSpPr>
        <p:spPr bwMode="auto">
          <a:xfrm>
            <a:off x="518160" y="1066800"/>
            <a:ext cx="1752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algn="ctr" eaLnBrk="1" hangingPunct="1"/>
            <a:r>
              <a:rPr lang="en-US" sz="1600" b="1" dirty="0" smtClean="0"/>
              <a:t>INPUT</a:t>
            </a:r>
            <a:endParaRPr lang="en-US" sz="1600" b="1" dirty="0"/>
          </a:p>
        </p:txBody>
      </p:sp>
      <p:sp>
        <p:nvSpPr>
          <p:cNvPr id="12294" name="TextBox 8"/>
          <p:cNvSpPr txBox="1">
            <a:spLocks noChangeArrowheads="1"/>
          </p:cNvSpPr>
          <p:nvPr/>
        </p:nvSpPr>
        <p:spPr bwMode="auto">
          <a:xfrm>
            <a:off x="2438400" y="685800"/>
            <a:ext cx="3924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algn="ctr" eaLnBrk="1" hangingPunct="1"/>
            <a:r>
              <a:rPr lang="en-US" sz="1600" b="1" dirty="0" smtClean="0"/>
              <a:t>LEARNING </a:t>
            </a:r>
            <a:r>
              <a:rPr lang="en-US" sz="1600" b="1" dirty="0"/>
              <a:t>AND DEVELOPMENT PROCESSES </a:t>
            </a:r>
          </a:p>
        </p:txBody>
      </p:sp>
      <p:sp>
        <p:nvSpPr>
          <p:cNvPr id="10" name="TextBox 9"/>
          <p:cNvSpPr txBox="1"/>
          <p:nvPr/>
        </p:nvSpPr>
        <p:spPr>
          <a:xfrm>
            <a:off x="228600" y="2581870"/>
            <a:ext cx="1981200" cy="923330"/>
          </a:xfrm>
          <a:prstGeom prst="rect">
            <a:avLst/>
          </a:prstGeom>
          <a:solidFill>
            <a:srgbClr val="92D050"/>
          </a:solidFill>
          <a:ln>
            <a:solidFill>
              <a:schemeClr val="tx2"/>
            </a:solidFill>
          </a:ln>
        </p:spPr>
        <p:txBody>
          <a:bodyPr>
            <a:spAutoFit/>
          </a:bodyPr>
          <a:lstStyle/>
          <a:p>
            <a:pPr algn="ctr">
              <a:defRPr/>
            </a:pPr>
            <a:r>
              <a:rPr lang="en-US" dirty="0" smtClean="0"/>
              <a:t>Global </a:t>
            </a:r>
          </a:p>
          <a:p>
            <a:pPr algn="ctr">
              <a:defRPr/>
            </a:pPr>
            <a:r>
              <a:rPr lang="en-US" dirty="0" smtClean="0"/>
              <a:t>Better Practices</a:t>
            </a:r>
            <a:endParaRPr lang="en-US" dirty="0"/>
          </a:p>
          <a:p>
            <a:pPr algn="ctr">
              <a:defRPr/>
            </a:pPr>
            <a:endParaRPr lang="en-US" dirty="0"/>
          </a:p>
        </p:txBody>
      </p:sp>
      <p:sp>
        <p:nvSpPr>
          <p:cNvPr id="11" name="TextBox 10"/>
          <p:cNvSpPr txBox="1"/>
          <p:nvPr/>
        </p:nvSpPr>
        <p:spPr>
          <a:xfrm>
            <a:off x="228600" y="3676471"/>
            <a:ext cx="1981200" cy="1200329"/>
          </a:xfrm>
          <a:prstGeom prst="rect">
            <a:avLst/>
          </a:prstGeom>
          <a:solidFill>
            <a:srgbClr val="92D050"/>
          </a:solidFill>
          <a:ln>
            <a:solidFill>
              <a:schemeClr val="tx2"/>
            </a:solidFill>
          </a:ln>
        </p:spPr>
        <p:txBody>
          <a:bodyPr>
            <a:spAutoFit/>
          </a:bodyPr>
          <a:lstStyle/>
          <a:p>
            <a:pPr algn="ctr">
              <a:defRPr/>
            </a:pPr>
            <a:endParaRPr lang="en-US" dirty="0"/>
          </a:p>
          <a:p>
            <a:pPr algn="ctr">
              <a:defRPr/>
            </a:pPr>
            <a:r>
              <a:rPr lang="en-US" dirty="0"/>
              <a:t>Reengineered Business Processes</a:t>
            </a:r>
          </a:p>
          <a:p>
            <a:pPr algn="ctr">
              <a:defRPr/>
            </a:pPr>
            <a:endParaRPr lang="en-US" dirty="0"/>
          </a:p>
        </p:txBody>
      </p:sp>
      <p:sp>
        <p:nvSpPr>
          <p:cNvPr id="12" name="TextBox 11"/>
          <p:cNvSpPr txBox="1"/>
          <p:nvPr/>
        </p:nvSpPr>
        <p:spPr>
          <a:xfrm>
            <a:off x="228600" y="5029200"/>
            <a:ext cx="1981200" cy="954088"/>
          </a:xfrm>
          <a:prstGeom prst="rect">
            <a:avLst/>
          </a:prstGeom>
          <a:solidFill>
            <a:srgbClr val="92D050"/>
          </a:solidFill>
          <a:ln>
            <a:solidFill>
              <a:schemeClr val="tx2"/>
            </a:solidFill>
          </a:ln>
        </p:spPr>
        <p:txBody>
          <a:bodyPr>
            <a:spAutoFit/>
          </a:bodyPr>
          <a:lstStyle/>
          <a:p>
            <a:pPr algn="ctr">
              <a:defRPr/>
            </a:pPr>
            <a:endParaRPr lang="en-US" dirty="0"/>
          </a:p>
          <a:p>
            <a:pPr algn="ctr">
              <a:defRPr/>
            </a:pPr>
            <a:r>
              <a:rPr lang="en-US" dirty="0"/>
              <a:t>GIFMIS </a:t>
            </a:r>
          </a:p>
          <a:p>
            <a:pPr algn="ctr">
              <a:defRPr/>
            </a:pPr>
            <a:r>
              <a:rPr lang="en-US" dirty="0" smtClean="0"/>
              <a:t>Systems</a:t>
            </a:r>
            <a:endParaRPr lang="en-US" dirty="0"/>
          </a:p>
          <a:p>
            <a:pPr algn="ctr">
              <a:defRPr/>
            </a:pPr>
            <a:endParaRPr lang="en-US" dirty="0"/>
          </a:p>
        </p:txBody>
      </p:sp>
      <p:sp>
        <p:nvSpPr>
          <p:cNvPr id="13" name="TextBox 12"/>
          <p:cNvSpPr txBox="1"/>
          <p:nvPr/>
        </p:nvSpPr>
        <p:spPr>
          <a:xfrm>
            <a:off x="2895600" y="2397204"/>
            <a:ext cx="3200400" cy="1107996"/>
          </a:xfrm>
          <a:prstGeom prst="rect">
            <a:avLst/>
          </a:prstGeom>
          <a:solidFill>
            <a:schemeClr val="accent1">
              <a:lumMod val="40000"/>
              <a:lumOff val="60000"/>
            </a:schemeClr>
          </a:solidFill>
          <a:ln>
            <a:solidFill>
              <a:schemeClr val="tx2"/>
            </a:solidFill>
          </a:ln>
        </p:spPr>
        <p:txBody>
          <a:bodyPr>
            <a:spAutoFit/>
          </a:bodyPr>
          <a:lstStyle/>
          <a:p>
            <a:pPr>
              <a:defRPr/>
            </a:pPr>
            <a:r>
              <a:rPr lang="en-US" sz="1600" dirty="0"/>
              <a:t>Functional Users Training</a:t>
            </a:r>
          </a:p>
          <a:p>
            <a:pPr marL="285750" indent="-285750">
              <a:buFont typeface="Arial" pitchFamily="34" charset="0"/>
              <a:buChar char="•"/>
              <a:defRPr/>
            </a:pPr>
            <a:r>
              <a:rPr lang="en-US" sz="1600" dirty="0" smtClean="0"/>
              <a:t>Reengineered </a:t>
            </a:r>
            <a:r>
              <a:rPr lang="en-US" sz="1600" dirty="0"/>
              <a:t>Business Processes </a:t>
            </a:r>
          </a:p>
          <a:p>
            <a:pPr marL="285750" indent="-285750">
              <a:buFont typeface="Arial" pitchFamily="34" charset="0"/>
              <a:buChar char="•"/>
              <a:defRPr/>
            </a:pPr>
            <a:r>
              <a:rPr lang="en-US" sz="1600" dirty="0" smtClean="0"/>
              <a:t>GIFMIS </a:t>
            </a:r>
            <a:r>
              <a:rPr lang="en-US" sz="1600" dirty="0"/>
              <a:t>Systems</a:t>
            </a:r>
          </a:p>
        </p:txBody>
      </p:sp>
      <p:sp>
        <p:nvSpPr>
          <p:cNvPr id="15" name="TextBox 14"/>
          <p:cNvSpPr txBox="1"/>
          <p:nvPr/>
        </p:nvSpPr>
        <p:spPr>
          <a:xfrm>
            <a:off x="2895600" y="3657600"/>
            <a:ext cx="3200400" cy="1077218"/>
          </a:xfrm>
          <a:prstGeom prst="rect">
            <a:avLst/>
          </a:prstGeom>
          <a:solidFill>
            <a:schemeClr val="accent1">
              <a:lumMod val="40000"/>
              <a:lumOff val="60000"/>
            </a:schemeClr>
          </a:solidFill>
          <a:ln>
            <a:solidFill>
              <a:schemeClr val="tx2"/>
            </a:solidFill>
          </a:ln>
        </p:spPr>
        <p:txBody>
          <a:bodyPr>
            <a:spAutoFit/>
          </a:bodyPr>
          <a:lstStyle/>
          <a:p>
            <a:pPr>
              <a:defRPr/>
            </a:pPr>
            <a:r>
              <a:rPr lang="en-US" sz="1400" dirty="0" smtClean="0"/>
              <a:t>IT Technical</a:t>
            </a:r>
            <a:r>
              <a:rPr lang="en-US" sz="1600" dirty="0" smtClean="0"/>
              <a:t> </a:t>
            </a:r>
            <a:r>
              <a:rPr lang="en-US" sz="1600" dirty="0"/>
              <a:t>Users  Training </a:t>
            </a:r>
            <a:endParaRPr lang="en-US" sz="1100" dirty="0"/>
          </a:p>
          <a:p>
            <a:pPr marL="285750" indent="-285750">
              <a:buFont typeface="Arial" pitchFamily="34" charset="0"/>
              <a:buChar char="•"/>
              <a:defRPr/>
            </a:pPr>
            <a:r>
              <a:rPr lang="en-US" sz="1600" dirty="0"/>
              <a:t>Reengineered Business Processes </a:t>
            </a:r>
          </a:p>
          <a:p>
            <a:pPr marL="285750" indent="-285750">
              <a:buFont typeface="Arial" pitchFamily="34" charset="0"/>
              <a:buChar char="•"/>
              <a:defRPr/>
            </a:pPr>
            <a:r>
              <a:rPr lang="en-US" sz="1600" dirty="0"/>
              <a:t>GIFMIS System</a:t>
            </a:r>
          </a:p>
        </p:txBody>
      </p:sp>
      <p:sp>
        <p:nvSpPr>
          <p:cNvPr id="16" name="TextBox 15"/>
          <p:cNvSpPr txBox="1"/>
          <p:nvPr/>
        </p:nvSpPr>
        <p:spPr>
          <a:xfrm>
            <a:off x="2895600" y="5024438"/>
            <a:ext cx="3200400" cy="1338828"/>
          </a:xfrm>
          <a:prstGeom prst="rect">
            <a:avLst/>
          </a:prstGeom>
          <a:solidFill>
            <a:schemeClr val="accent1">
              <a:lumMod val="40000"/>
              <a:lumOff val="60000"/>
            </a:schemeClr>
          </a:solidFill>
          <a:ln>
            <a:solidFill>
              <a:schemeClr val="tx2"/>
            </a:solidFill>
          </a:ln>
        </p:spPr>
        <p:txBody>
          <a:bodyPr>
            <a:spAutoFit/>
          </a:bodyPr>
          <a:lstStyle/>
          <a:p>
            <a:pPr>
              <a:defRPr/>
            </a:pPr>
            <a:r>
              <a:rPr lang="en-US" sz="1600" dirty="0"/>
              <a:t>Professional Development Courses</a:t>
            </a:r>
          </a:p>
          <a:p>
            <a:pPr marL="285750" indent="-285750">
              <a:buFont typeface="Arial" pitchFamily="34" charset="0"/>
              <a:buChar char="•"/>
              <a:defRPr/>
            </a:pPr>
            <a:r>
              <a:rPr lang="en-US" sz="1100" dirty="0"/>
              <a:t>Productivity Tools, Financial Analysis, </a:t>
            </a:r>
            <a:r>
              <a:rPr lang="en-US" sz="1100" dirty="0" smtClean="0"/>
              <a:t>Ethics </a:t>
            </a:r>
            <a:r>
              <a:rPr lang="en-US" sz="1100" dirty="0"/>
              <a:t>and </a:t>
            </a:r>
            <a:r>
              <a:rPr lang="en-US" sz="1100" dirty="0" smtClean="0"/>
              <a:t>Accountability,</a:t>
            </a:r>
            <a:endParaRPr lang="en-US" sz="1100" dirty="0"/>
          </a:p>
          <a:p>
            <a:pPr>
              <a:defRPr/>
            </a:pPr>
            <a:r>
              <a:rPr lang="en-US" sz="1600" dirty="0" smtClean="0"/>
              <a:t>PFM Competency Based Education &amp; Training</a:t>
            </a:r>
            <a:r>
              <a:rPr lang="en-US" sz="1600" dirty="0"/>
              <a:t> </a:t>
            </a:r>
            <a:r>
              <a:rPr lang="en-US" sz="1600" dirty="0" smtClean="0"/>
              <a:t>l</a:t>
            </a:r>
            <a:r>
              <a:rPr lang="en-US" sz="1100" dirty="0" smtClean="0"/>
              <a:t>eading </a:t>
            </a:r>
            <a:r>
              <a:rPr lang="en-US" sz="1100" dirty="0"/>
              <a:t>to certification, diploma or master’s degree in PFM</a:t>
            </a:r>
          </a:p>
        </p:txBody>
      </p:sp>
      <p:grpSp>
        <p:nvGrpSpPr>
          <p:cNvPr id="20" name="Group 19"/>
          <p:cNvGrpSpPr/>
          <p:nvPr/>
        </p:nvGrpSpPr>
        <p:grpSpPr>
          <a:xfrm>
            <a:off x="6629400" y="1345049"/>
            <a:ext cx="1981200" cy="4674751"/>
            <a:chOff x="6629400" y="1345049"/>
            <a:chExt cx="1981200" cy="4674751"/>
          </a:xfrm>
        </p:grpSpPr>
        <p:sp>
          <p:nvSpPr>
            <p:cNvPr id="17" name="TextBox 16"/>
            <p:cNvSpPr txBox="1"/>
            <p:nvPr/>
          </p:nvSpPr>
          <p:spPr>
            <a:xfrm>
              <a:off x="6629400" y="1345049"/>
              <a:ext cx="1981200" cy="1169551"/>
            </a:xfrm>
            <a:prstGeom prst="rect">
              <a:avLst/>
            </a:prstGeom>
            <a:solidFill>
              <a:srgbClr val="FFC000"/>
            </a:solidFill>
            <a:ln>
              <a:solidFill>
                <a:srgbClr val="FFC000"/>
              </a:solidFill>
            </a:ln>
          </p:spPr>
          <p:txBody>
            <a:bodyPr>
              <a:spAutoFit/>
            </a:bodyPr>
            <a:lstStyle/>
            <a:p>
              <a:pPr>
                <a:defRPr/>
              </a:pPr>
              <a:r>
                <a:rPr lang="en-US" sz="1400" dirty="0"/>
                <a:t>Informed and educated PFM executives, managers, employees, public, CSO stakeholders, etc.</a:t>
              </a:r>
            </a:p>
          </p:txBody>
        </p:sp>
        <p:sp>
          <p:nvSpPr>
            <p:cNvPr id="18" name="TextBox 17"/>
            <p:cNvSpPr txBox="1"/>
            <p:nvPr/>
          </p:nvSpPr>
          <p:spPr>
            <a:xfrm>
              <a:off x="6629400" y="3048000"/>
              <a:ext cx="1981200" cy="1600438"/>
            </a:xfrm>
            <a:prstGeom prst="rect">
              <a:avLst/>
            </a:prstGeom>
            <a:solidFill>
              <a:srgbClr val="FFC000"/>
            </a:solidFill>
            <a:ln>
              <a:solidFill>
                <a:srgbClr val="FFC000"/>
              </a:solidFill>
            </a:ln>
          </p:spPr>
          <p:txBody>
            <a:bodyPr>
              <a:spAutoFit/>
            </a:bodyPr>
            <a:lstStyle/>
            <a:p>
              <a:pPr>
                <a:defRPr/>
              </a:pPr>
              <a:r>
                <a:rPr lang="en-US" sz="1400" dirty="0" smtClean="0"/>
                <a:t>Professional, competent PFM workforce in  budgeting accounting,  internal </a:t>
              </a:r>
              <a:r>
                <a:rPr lang="en-US" sz="1400" dirty="0"/>
                <a:t>audit, </a:t>
              </a:r>
              <a:r>
                <a:rPr lang="en-US" sz="1400" dirty="0" smtClean="0"/>
                <a:t>treasury management,  revenue management, govt </a:t>
              </a:r>
              <a:r>
                <a:rPr lang="en-US" sz="1400" dirty="0"/>
                <a:t>IT</a:t>
              </a:r>
            </a:p>
            <a:p>
              <a:pPr>
                <a:defRPr/>
              </a:pPr>
              <a:r>
                <a:rPr lang="en-US" sz="1400" dirty="0"/>
                <a:t> audit, etc.</a:t>
              </a:r>
            </a:p>
          </p:txBody>
        </p:sp>
        <p:sp>
          <p:nvSpPr>
            <p:cNvPr id="19" name="TextBox 18"/>
            <p:cNvSpPr txBox="1"/>
            <p:nvPr/>
          </p:nvSpPr>
          <p:spPr>
            <a:xfrm>
              <a:off x="6629400" y="5065693"/>
              <a:ext cx="1981200" cy="954107"/>
            </a:xfrm>
            <a:prstGeom prst="rect">
              <a:avLst/>
            </a:prstGeom>
            <a:solidFill>
              <a:srgbClr val="FFC000"/>
            </a:solidFill>
            <a:ln>
              <a:solidFill>
                <a:srgbClr val="FFC000"/>
              </a:solidFill>
            </a:ln>
          </p:spPr>
          <p:txBody>
            <a:bodyPr>
              <a:spAutoFit/>
            </a:bodyPr>
            <a:lstStyle/>
            <a:p>
              <a:pPr>
                <a:defRPr/>
              </a:pPr>
              <a:r>
                <a:rPr lang="en-US" sz="1400" dirty="0"/>
                <a:t>Transparent and accountable PFM systems, etc.</a:t>
              </a:r>
            </a:p>
            <a:p>
              <a:pPr>
                <a:defRPr/>
              </a:pPr>
              <a:endParaRPr lang="en-US" sz="1400" dirty="0"/>
            </a:p>
          </p:txBody>
        </p:sp>
      </p:grpSp>
      <p:sp>
        <p:nvSpPr>
          <p:cNvPr id="12304" name="TextBox 19"/>
          <p:cNvSpPr txBox="1">
            <a:spLocks noChangeArrowheads="1"/>
          </p:cNvSpPr>
          <p:nvPr/>
        </p:nvSpPr>
        <p:spPr bwMode="auto">
          <a:xfrm>
            <a:off x="6527800" y="685800"/>
            <a:ext cx="2370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algn="ctr" eaLnBrk="1" hangingPunct="1"/>
            <a:r>
              <a:rPr lang="en-US" sz="1600" b="1" dirty="0"/>
              <a:t>DESIRED </a:t>
            </a:r>
            <a:r>
              <a:rPr lang="en-US" sz="1600" b="1" dirty="0" smtClean="0"/>
              <a:t>OUTPUT/OUTCOME</a:t>
            </a:r>
            <a:endParaRPr lang="en-US" sz="1600" b="1" dirty="0"/>
          </a:p>
        </p:txBody>
      </p:sp>
      <p:cxnSp>
        <p:nvCxnSpPr>
          <p:cNvPr id="42" name="Straight Connector 41"/>
          <p:cNvCxnSpPr>
            <a:stCxn id="10" idx="3"/>
          </p:cNvCxnSpPr>
          <p:nvPr/>
        </p:nvCxnSpPr>
        <p:spPr>
          <a:xfrm>
            <a:off x="2209800" y="3043535"/>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247900" y="4287838"/>
            <a:ext cx="1905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2307" name="Group 47"/>
          <p:cNvGrpSpPr>
            <a:grpSpLocks/>
          </p:cNvGrpSpPr>
          <p:nvPr/>
        </p:nvGrpSpPr>
        <p:grpSpPr bwMode="auto">
          <a:xfrm>
            <a:off x="2209800" y="1524000"/>
            <a:ext cx="533400" cy="4038600"/>
            <a:chOff x="2209800" y="1447800"/>
            <a:chExt cx="533400" cy="4038600"/>
          </a:xfrm>
        </p:grpSpPr>
        <p:cxnSp>
          <p:nvCxnSpPr>
            <p:cNvPr id="32" name="Straight Connector 31"/>
            <p:cNvCxnSpPr/>
            <p:nvPr/>
          </p:nvCxnSpPr>
          <p:spPr>
            <a:xfrm flipH="1">
              <a:off x="2209800" y="14478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209800" y="54864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438400" y="1447800"/>
              <a:ext cx="0" cy="403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438400" y="3657600"/>
              <a:ext cx="304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nvGrpSpPr>
          <p:cNvPr id="12308" name="Group 48"/>
          <p:cNvGrpSpPr>
            <a:grpSpLocks/>
          </p:cNvGrpSpPr>
          <p:nvPr/>
        </p:nvGrpSpPr>
        <p:grpSpPr bwMode="auto">
          <a:xfrm>
            <a:off x="6096000" y="1447800"/>
            <a:ext cx="533400" cy="4038600"/>
            <a:chOff x="2209800" y="1447800"/>
            <a:chExt cx="533400" cy="4038600"/>
          </a:xfrm>
        </p:grpSpPr>
        <p:cxnSp>
          <p:nvCxnSpPr>
            <p:cNvPr id="50" name="Straight Connector 49"/>
            <p:cNvCxnSpPr/>
            <p:nvPr/>
          </p:nvCxnSpPr>
          <p:spPr>
            <a:xfrm flipH="1">
              <a:off x="2209800" y="14478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2209800" y="54864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438400" y="1447800"/>
              <a:ext cx="0" cy="403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438400" y="3657600"/>
              <a:ext cx="304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cxnSp>
        <p:nvCxnSpPr>
          <p:cNvPr id="55" name="Straight Connector 54"/>
          <p:cNvCxnSpPr>
            <a:stCxn id="13" idx="3"/>
          </p:cNvCxnSpPr>
          <p:nvPr/>
        </p:nvCxnSpPr>
        <p:spPr>
          <a:xfrm>
            <a:off x="6096000" y="2951202"/>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8610600" y="17526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8610600" y="58674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8839200" y="1752600"/>
            <a:ext cx="0" cy="411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610600" y="387985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990600" y="6477000"/>
            <a:ext cx="6705600" cy="63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696200" y="6096000"/>
            <a:ext cx="0" cy="37465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990600" y="6019800"/>
            <a:ext cx="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317" name="TextBox 3"/>
          <p:cNvSpPr txBox="1">
            <a:spLocks noChangeArrowheads="1"/>
          </p:cNvSpPr>
          <p:nvPr/>
        </p:nvSpPr>
        <p:spPr bwMode="auto">
          <a:xfrm>
            <a:off x="2743200" y="6477000"/>
            <a:ext cx="3619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algn="ctr" eaLnBrk="1" hangingPunct="1"/>
            <a:r>
              <a:rPr lang="en-US" dirty="0"/>
              <a:t>Monitoring and Evaluation</a:t>
            </a:r>
          </a:p>
        </p:txBody>
      </p:sp>
      <p:cxnSp>
        <p:nvCxnSpPr>
          <p:cNvPr id="45" name="Straight Connector 44"/>
          <p:cNvCxnSpPr/>
          <p:nvPr/>
        </p:nvCxnSpPr>
        <p:spPr>
          <a:xfrm>
            <a:off x="6096000" y="4267200"/>
            <a:ext cx="2286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077200" y="6488668"/>
            <a:ext cx="762000" cy="261610"/>
          </a:xfrm>
          <a:prstGeom prst="rect">
            <a:avLst/>
          </a:prstGeom>
          <a:noFill/>
        </p:spPr>
        <p:txBody>
          <a:bodyPr wrap="square" rtlCol="0">
            <a:spAutoFit/>
          </a:bodyPr>
          <a:lstStyle/>
          <a:p>
            <a:r>
              <a:rPr lang="en-US" sz="1100" dirty="0" smtClean="0"/>
              <a:t>PFM 2012</a:t>
            </a:r>
            <a:endParaRPr lang="en-US" sz="1100" dirty="0"/>
          </a:p>
        </p:txBody>
      </p:sp>
    </p:spTree>
    <p:extLst>
      <p:ext uri="{BB962C8B-B14F-4D97-AF65-F5344CB8AC3E}">
        <p14:creationId xmlns:p14="http://schemas.microsoft.com/office/powerpoint/2010/main" val="4072747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000" b="1" dirty="0" smtClean="0">
                <a:solidFill>
                  <a:schemeClr val="tx2"/>
                </a:solidFill>
              </a:rPr>
              <a:t>Critical Path to GIFMIS</a:t>
            </a:r>
            <a:endParaRPr lang="en-US" sz="4000" b="1" dirty="0">
              <a:solidFill>
                <a:schemeClr val="tx2"/>
              </a:solidFill>
            </a:endParaRPr>
          </a:p>
        </p:txBody>
      </p:sp>
      <p:sp>
        <p:nvSpPr>
          <p:cNvPr id="7"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6"/>
          <p:cNvSpPr>
            <a:spLocks noChangeArrowheads="1"/>
          </p:cNvSpPr>
          <p:nvPr/>
        </p:nvSpPr>
        <p:spPr bwMode="auto">
          <a:xfrm>
            <a:off x="0" y="4686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6" name="Group 2"/>
          <p:cNvGrpSpPr>
            <a:grpSpLocks/>
          </p:cNvGrpSpPr>
          <p:nvPr/>
        </p:nvGrpSpPr>
        <p:grpSpPr bwMode="auto">
          <a:xfrm>
            <a:off x="193987" y="681337"/>
            <a:ext cx="8802691" cy="5603145"/>
            <a:chOff x="1286" y="1286"/>
            <a:chExt cx="13864" cy="8925"/>
          </a:xfrm>
        </p:grpSpPr>
        <p:sp>
          <p:nvSpPr>
            <p:cNvPr id="10" name="Rectangle 1"/>
            <p:cNvSpPr>
              <a:spLocks noChangeArrowheads="1"/>
            </p:cNvSpPr>
            <p:nvPr/>
          </p:nvSpPr>
          <p:spPr bwMode="auto">
            <a:xfrm>
              <a:off x="1286" y="2353"/>
              <a:ext cx="3055" cy="1443"/>
            </a:xfrm>
            <a:prstGeom prst="rect">
              <a:avLst/>
            </a:prstGeom>
            <a:solidFill>
              <a:schemeClr val="accent5">
                <a:lumMod val="60000"/>
                <a:lumOff val="40000"/>
              </a:schemeClr>
            </a:solidFill>
            <a:ln w="25400">
              <a:solidFill>
                <a:srgbClr val="0070C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spcBef>
                  <a:spcPct val="0"/>
                </a:spcBef>
                <a:buClrTx/>
                <a:buSzTx/>
                <a:buFontTx/>
                <a:buNone/>
                <a:tabLst/>
              </a:pPr>
              <a:r>
                <a:rPr kumimoji="0" lang="en-US" sz="1400" b="1" i="0" u="none" strike="noStrike" cap="none" normalizeH="0" baseline="0" dirty="0" smtClean="0">
                  <a:ln>
                    <a:noFill/>
                  </a:ln>
                  <a:effectLst/>
                  <a:cs typeface="Arial" pitchFamily="34" charset="0"/>
                </a:rPr>
                <a:t>Political </a:t>
              </a:r>
            </a:p>
            <a:p>
              <a:pPr marL="0" marR="0" lvl="0" indent="0" algn="ctr" defTabSz="914400" rtl="0" eaLnBrk="1" fontAlgn="base" latinLnBrk="0" hangingPunct="1">
                <a:spcBef>
                  <a:spcPct val="0"/>
                </a:spcBef>
                <a:buClrTx/>
                <a:buSzTx/>
                <a:buFontTx/>
                <a:buNone/>
                <a:tabLst/>
              </a:pPr>
              <a:r>
                <a:rPr kumimoji="0" lang="en-US" sz="1400" b="1" i="0" u="none" strike="noStrike" cap="none" normalizeH="0" baseline="0" dirty="0" smtClean="0">
                  <a:ln>
                    <a:noFill/>
                  </a:ln>
                  <a:effectLst/>
                  <a:cs typeface="Arial" pitchFamily="34" charset="0"/>
                </a:rPr>
                <a:t>Leadership</a:t>
              </a:r>
            </a:p>
            <a:p>
              <a:pPr marL="171450" indent="-171450" fontAlgn="base">
                <a:spcBef>
                  <a:spcPct val="0"/>
                </a:spcBef>
                <a:buClrTx/>
                <a:buFont typeface="Arial" pitchFamily="34" charset="0"/>
                <a:buChar char="•"/>
              </a:pPr>
              <a:r>
                <a:rPr lang="en-US" sz="1100" dirty="0" smtClean="0">
                  <a:cs typeface="Arial" pitchFamily="34" charset="0"/>
                </a:rPr>
                <a:t>Executive Order 55       </a:t>
              </a:r>
            </a:p>
          </p:txBody>
        </p:sp>
        <p:sp>
          <p:nvSpPr>
            <p:cNvPr id="11" name="Rectangle 2"/>
            <p:cNvSpPr>
              <a:spLocks noChangeArrowheads="1"/>
            </p:cNvSpPr>
            <p:nvPr/>
          </p:nvSpPr>
          <p:spPr bwMode="auto">
            <a:xfrm>
              <a:off x="1587" y="4274"/>
              <a:ext cx="3365" cy="1708"/>
            </a:xfrm>
            <a:prstGeom prst="rect">
              <a:avLst/>
            </a:prstGeom>
            <a:solidFill>
              <a:schemeClr val="accent5">
                <a:lumMod val="60000"/>
                <a:lumOff val="40000"/>
              </a:schemeClr>
            </a:solidFill>
            <a:ln w="25400">
              <a:solidFill>
                <a:srgbClr val="0070C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cs typeface="Arial" pitchFamily="34" charset="0"/>
                </a:rPr>
                <a:t>Institutional Structures and Plans</a:t>
              </a:r>
            </a:p>
            <a:p>
              <a:pPr marL="171450" indent="-171450" fontAlgn="base">
                <a:spcBef>
                  <a:spcPct val="0"/>
                </a:spcBef>
                <a:buFont typeface="Arial" pitchFamily="34" charset="0"/>
                <a:buChar char="•"/>
              </a:pPr>
              <a:r>
                <a:rPr lang="en-US" sz="1100" dirty="0" smtClean="0">
                  <a:cs typeface="Arial" pitchFamily="34" charset="0"/>
                </a:rPr>
                <a:t>PFM Roadmap</a:t>
              </a:r>
            </a:p>
            <a:p>
              <a:pPr marL="171450" indent="-171450" fontAlgn="base">
                <a:spcBef>
                  <a:spcPct val="0"/>
                </a:spcBef>
                <a:buFont typeface="Arial" pitchFamily="34" charset="0"/>
                <a:buChar char="•"/>
              </a:pPr>
              <a:r>
                <a:rPr lang="en-US" sz="1100" dirty="0" smtClean="0">
                  <a:cs typeface="Arial" pitchFamily="34" charset="0"/>
                </a:rPr>
                <a:t>PFM Governance</a:t>
              </a:r>
            </a:p>
            <a:p>
              <a:pPr marL="171450" indent="-171450" fontAlgn="base">
                <a:spcBef>
                  <a:spcPct val="0"/>
                </a:spcBef>
                <a:buFont typeface="Arial" pitchFamily="34" charset="0"/>
                <a:buChar char="•"/>
              </a:pPr>
              <a:r>
                <a:rPr lang="en-US" sz="1100" dirty="0" smtClean="0">
                  <a:cs typeface="Arial" pitchFamily="34" charset="0"/>
                </a:rPr>
                <a:t>Program Management Office</a:t>
              </a:r>
            </a:p>
          </p:txBody>
        </p:sp>
        <p:sp>
          <p:nvSpPr>
            <p:cNvPr id="12" name="Rectangle 3"/>
            <p:cNvSpPr>
              <a:spLocks noChangeArrowheads="1"/>
            </p:cNvSpPr>
            <p:nvPr/>
          </p:nvSpPr>
          <p:spPr bwMode="auto">
            <a:xfrm>
              <a:off x="3758" y="6254"/>
              <a:ext cx="3016" cy="1510"/>
            </a:xfrm>
            <a:prstGeom prst="rect">
              <a:avLst/>
            </a:prstGeom>
            <a:solidFill>
              <a:schemeClr val="accent5">
                <a:lumMod val="60000"/>
                <a:lumOff val="40000"/>
              </a:schemeClr>
            </a:solidFill>
            <a:ln w="25400">
              <a:solidFill>
                <a:srgbClr val="0070C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cs typeface="Arial" pitchFamily="34" charset="0"/>
                </a:rPr>
                <a:t>Change Management</a:t>
              </a:r>
            </a:p>
            <a:p>
              <a:pPr marL="171450" indent="-171450" fontAlgn="base">
                <a:spcBef>
                  <a:spcPct val="0"/>
                </a:spcBef>
                <a:buFont typeface="Arial" pitchFamily="34" charset="0"/>
                <a:buChar char="•"/>
              </a:pPr>
              <a:r>
                <a:rPr lang="en-US" sz="1100" dirty="0" smtClean="0">
                  <a:cs typeface="Arial" pitchFamily="34" charset="0"/>
                </a:rPr>
                <a:t>Capacity Building</a:t>
              </a:r>
            </a:p>
            <a:p>
              <a:pPr marL="171450" marR="0" lvl="0" indent="-171450" fontAlgn="base">
                <a:lnSpc>
                  <a:spcPct val="100000"/>
                </a:lnSpc>
                <a:spcBef>
                  <a:spcPct val="0"/>
                </a:spcBef>
                <a:buClrTx/>
                <a:buSzTx/>
                <a:buFont typeface="Arial" pitchFamily="34" charset="0"/>
                <a:buChar char="•"/>
                <a:tabLst/>
              </a:pPr>
              <a:r>
                <a:rPr lang="en-US" sz="1100" dirty="0" smtClean="0">
                  <a:cs typeface="Arial" pitchFamily="34" charset="0"/>
                </a:rPr>
                <a:t>Communication</a:t>
              </a:r>
            </a:p>
          </p:txBody>
        </p:sp>
        <p:sp>
          <p:nvSpPr>
            <p:cNvPr id="13" name="Rectangle 4"/>
            <p:cNvSpPr>
              <a:spLocks noChangeArrowheads="1"/>
            </p:cNvSpPr>
            <p:nvPr/>
          </p:nvSpPr>
          <p:spPr bwMode="auto">
            <a:xfrm>
              <a:off x="11874" y="2219"/>
              <a:ext cx="3262" cy="1563"/>
            </a:xfrm>
            <a:prstGeom prst="rect">
              <a:avLst/>
            </a:prstGeom>
            <a:solidFill>
              <a:schemeClr val="accent5">
                <a:lumMod val="60000"/>
                <a:lumOff val="40000"/>
              </a:schemeClr>
            </a:solidFill>
            <a:ln w="25400">
              <a:solidFill>
                <a:srgbClr val="0070C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cs typeface="Arial" pitchFamily="34" charset="0"/>
                </a:rPr>
                <a:t>Policy Decisions</a:t>
              </a:r>
            </a:p>
            <a:p>
              <a:pPr marL="171450" indent="-171450" fontAlgn="base">
                <a:spcBef>
                  <a:spcPct val="0"/>
                </a:spcBef>
                <a:buClr>
                  <a:srgbClr val="FFFFFF"/>
                </a:buClr>
                <a:buFont typeface="Arial" pitchFamily="34" charset="0"/>
                <a:buChar char="•"/>
              </a:pPr>
              <a:r>
                <a:rPr kumimoji="0" lang="en-US" sz="1100" b="0" i="0" u="none" strike="noStrike" cap="none" normalizeH="0" baseline="0" dirty="0" smtClean="0">
                  <a:ln>
                    <a:noFill/>
                  </a:ln>
                  <a:effectLst/>
                  <a:cs typeface="Arial" pitchFamily="34" charset="0"/>
                </a:rPr>
                <a:t>GIFMIS concept </a:t>
              </a:r>
            </a:p>
            <a:p>
              <a:pPr marL="171450" marR="0" lvl="0" indent="-171450" algn="l" defTabSz="914400" rtl="0" eaLnBrk="1" fontAlgn="base" latinLnBrk="0" hangingPunct="1">
                <a:lnSpc>
                  <a:spcPct val="100000"/>
                </a:lnSpc>
                <a:spcBef>
                  <a:spcPct val="0"/>
                </a:spcBef>
                <a:buClr>
                  <a:srgbClr val="FFFFFF"/>
                </a:buClr>
                <a:buSzTx/>
                <a:buFont typeface="Arial" pitchFamily="34" charset="0"/>
                <a:buChar char="•"/>
                <a:tabLst/>
              </a:pPr>
              <a:r>
                <a:rPr kumimoji="0" lang="en-US" sz="1100" b="0" i="0" u="none" strike="noStrike" cap="none" normalizeH="0" baseline="0" dirty="0" smtClean="0">
                  <a:ln>
                    <a:noFill/>
                  </a:ln>
                  <a:effectLst/>
                  <a:cs typeface="Arial" pitchFamily="34" charset="0"/>
                </a:rPr>
                <a:t>Business process changes</a:t>
              </a:r>
            </a:p>
            <a:p>
              <a:pPr marL="171450" marR="0" lvl="0" indent="-171450" algn="l" defTabSz="914400" rtl="0" eaLnBrk="1" fontAlgn="base" latinLnBrk="0" hangingPunct="1">
                <a:lnSpc>
                  <a:spcPct val="100000"/>
                </a:lnSpc>
                <a:spcBef>
                  <a:spcPct val="0"/>
                </a:spcBef>
                <a:buClr>
                  <a:srgbClr val="FFFFFF"/>
                </a:buClr>
                <a:buSzTx/>
                <a:buFont typeface="Arial" pitchFamily="34" charset="0"/>
                <a:buChar char="•"/>
                <a:tabLst/>
              </a:pPr>
              <a:r>
                <a:rPr kumimoji="0" lang="en-US" sz="1100" b="0" i="0" u="none" strike="noStrike" cap="none" normalizeH="0" baseline="0" dirty="0" smtClean="0">
                  <a:ln>
                    <a:noFill/>
                  </a:ln>
                  <a:effectLst/>
                  <a:cs typeface="Arial" pitchFamily="34" charset="0"/>
                </a:rPr>
                <a:t>Functional assignments</a:t>
              </a:r>
              <a:endParaRPr kumimoji="0" lang="en-US" sz="1800" b="0" i="0" u="none" strike="noStrike" cap="none" normalizeH="0" baseline="0" dirty="0" smtClean="0">
                <a:ln>
                  <a:noFill/>
                </a:ln>
                <a:effectLst/>
                <a:cs typeface="Arial" pitchFamily="34" charset="0"/>
              </a:endParaRPr>
            </a:p>
          </p:txBody>
        </p:sp>
        <p:sp>
          <p:nvSpPr>
            <p:cNvPr id="14" name="Rectangle 5"/>
            <p:cNvSpPr>
              <a:spLocks noChangeArrowheads="1"/>
            </p:cNvSpPr>
            <p:nvPr/>
          </p:nvSpPr>
          <p:spPr bwMode="auto">
            <a:xfrm>
              <a:off x="8946" y="6255"/>
              <a:ext cx="3055" cy="1533"/>
            </a:xfrm>
            <a:prstGeom prst="rect">
              <a:avLst/>
            </a:prstGeom>
            <a:solidFill>
              <a:schemeClr val="accent5">
                <a:lumMod val="60000"/>
                <a:lumOff val="40000"/>
              </a:schemeClr>
            </a:solidFill>
            <a:ln w="25400">
              <a:solidFill>
                <a:srgbClr val="0070C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cs typeface="Arial" pitchFamily="34" charset="0"/>
                </a:rPr>
                <a:t>Development</a:t>
              </a:r>
            </a:p>
            <a:p>
              <a:pPr marL="171450" indent="-171450" fontAlgn="base">
                <a:spcBef>
                  <a:spcPct val="0"/>
                </a:spcBef>
                <a:buFont typeface="Arial" pitchFamily="34" charset="0"/>
                <a:buChar char="•"/>
              </a:pPr>
              <a:r>
                <a:rPr lang="en-US" sz="1100" dirty="0" smtClean="0">
                  <a:cs typeface="Arial" pitchFamily="34" charset="0"/>
                </a:rPr>
                <a:t>Functional Design</a:t>
              </a:r>
            </a:p>
            <a:p>
              <a:pPr marL="171450" marR="0" lvl="0" indent="-171450" fontAlgn="base">
                <a:lnSpc>
                  <a:spcPct val="100000"/>
                </a:lnSpc>
                <a:spcBef>
                  <a:spcPct val="0"/>
                </a:spcBef>
                <a:buClrTx/>
                <a:buSzTx/>
                <a:buFont typeface="Arial" pitchFamily="34" charset="0"/>
                <a:buChar char="•"/>
                <a:tabLst/>
              </a:pPr>
              <a:r>
                <a:rPr lang="en-US" sz="1100" dirty="0" smtClean="0">
                  <a:cs typeface="Arial" pitchFamily="34" charset="0"/>
                </a:rPr>
                <a:t>System design</a:t>
              </a:r>
            </a:p>
            <a:p>
              <a:pPr marL="171450" marR="0" lvl="0" indent="-171450" fontAlgn="base">
                <a:lnSpc>
                  <a:spcPct val="100000"/>
                </a:lnSpc>
                <a:spcBef>
                  <a:spcPct val="0"/>
                </a:spcBef>
                <a:buClrTx/>
                <a:buSzTx/>
                <a:buFont typeface="Arial" pitchFamily="34" charset="0"/>
                <a:buChar char="•"/>
                <a:tabLst/>
              </a:pPr>
              <a:r>
                <a:rPr lang="en-US" sz="1100" dirty="0" smtClean="0">
                  <a:cs typeface="Arial" pitchFamily="34" charset="0"/>
                </a:rPr>
                <a:t>Procurement</a:t>
              </a:r>
            </a:p>
          </p:txBody>
        </p:sp>
        <p:sp>
          <p:nvSpPr>
            <p:cNvPr id="15" name="Rectangle 6"/>
            <p:cNvSpPr>
              <a:spLocks noChangeArrowheads="1"/>
            </p:cNvSpPr>
            <p:nvPr/>
          </p:nvSpPr>
          <p:spPr bwMode="auto">
            <a:xfrm>
              <a:off x="10715" y="4035"/>
              <a:ext cx="3055" cy="1839"/>
            </a:xfrm>
            <a:prstGeom prst="rect">
              <a:avLst/>
            </a:prstGeom>
            <a:solidFill>
              <a:schemeClr val="accent5">
                <a:lumMod val="60000"/>
                <a:lumOff val="40000"/>
              </a:schemeClr>
            </a:solidFill>
            <a:ln w="25400">
              <a:solidFill>
                <a:srgbClr val="0070C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effectLst/>
                  <a:cs typeface="Arial" pitchFamily="34" charset="0"/>
                </a:rPr>
                <a:t>Business Changes</a:t>
              </a:r>
            </a:p>
            <a:p>
              <a:pPr marL="171450" indent="-171450" fontAlgn="base">
                <a:spcBef>
                  <a:spcPct val="0"/>
                </a:spcBef>
                <a:buClr>
                  <a:srgbClr val="FFFFFF"/>
                </a:buClr>
                <a:buFont typeface="Arial" pitchFamily="34" charset="0"/>
                <a:buChar char="•"/>
              </a:pPr>
              <a:r>
                <a:rPr kumimoji="0" lang="en-US" sz="1100" b="0" i="0" u="none" strike="noStrike" cap="none" normalizeH="0" baseline="0" dirty="0" smtClean="0">
                  <a:ln>
                    <a:noFill/>
                  </a:ln>
                  <a:effectLst/>
                  <a:cs typeface="Arial" pitchFamily="34" charset="0"/>
                </a:rPr>
                <a:t>Harmonized accounts</a:t>
              </a:r>
            </a:p>
            <a:p>
              <a:pPr marL="171450" marR="0" lvl="0" indent="-171450" defTabSz="914400" rtl="0" eaLnBrk="1" fontAlgn="base" latinLnBrk="0" hangingPunct="1">
                <a:spcBef>
                  <a:spcPct val="0"/>
                </a:spcBef>
                <a:buClrTx/>
                <a:buSzTx/>
                <a:buFont typeface="Arial" pitchFamily="34" charset="0"/>
                <a:buChar char="•"/>
                <a:tabLst/>
              </a:pPr>
              <a:r>
                <a:rPr lang="en-US" sz="1100" dirty="0" smtClean="0">
                  <a:cs typeface="Arial" pitchFamily="34" charset="0"/>
                </a:rPr>
                <a:t>Treasury Single Account</a:t>
              </a:r>
            </a:p>
            <a:p>
              <a:pPr marL="171450" indent="-171450" fontAlgn="base">
                <a:spcBef>
                  <a:spcPct val="0"/>
                </a:spcBef>
                <a:buFont typeface="Arial" pitchFamily="34" charset="0"/>
                <a:buChar char="•"/>
              </a:pPr>
              <a:r>
                <a:rPr lang="en-US" sz="1100" dirty="0" smtClean="0">
                  <a:cs typeface="Arial" pitchFamily="34" charset="0"/>
                </a:rPr>
                <a:t>Centralized payments</a:t>
              </a:r>
            </a:p>
            <a:p>
              <a:pPr marL="0" marR="0" lvl="0" indent="0" defTabSz="914400" rtl="0" eaLnBrk="1" fontAlgn="base" latinLnBrk="0" hangingPunct="1">
                <a:lnSpc>
                  <a:spcPct val="100000"/>
                </a:lnSpc>
                <a:spcBef>
                  <a:spcPct val="0"/>
                </a:spcBef>
                <a:buClrTx/>
                <a:buSzTx/>
                <a:tabLst/>
              </a:pPr>
              <a:r>
                <a:rPr lang="en-US" sz="1100" dirty="0" smtClean="0">
                  <a:cs typeface="Arial" pitchFamily="34" charset="0"/>
                </a:rPr>
                <a:t> </a:t>
              </a:r>
              <a:endParaRPr kumimoji="0" lang="en-US" sz="1800" b="0" i="0" u="none" strike="noStrike" cap="none" normalizeH="0" baseline="0" dirty="0" smtClean="0">
                <a:ln>
                  <a:noFill/>
                </a:ln>
                <a:effectLst/>
                <a:cs typeface="Arial" pitchFamily="34" charset="0"/>
              </a:endParaRPr>
            </a:p>
          </p:txBody>
        </p:sp>
        <p:sp>
          <p:nvSpPr>
            <p:cNvPr id="17" name="Text Box 10"/>
            <p:cNvSpPr txBox="1">
              <a:spLocks noChangeArrowheads="1"/>
            </p:cNvSpPr>
            <p:nvPr/>
          </p:nvSpPr>
          <p:spPr bwMode="auto">
            <a:xfrm>
              <a:off x="1588" y="1286"/>
              <a:ext cx="4793" cy="71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Management/Organizational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 Box 2"/>
            <p:cNvSpPr txBox="1">
              <a:spLocks noChangeArrowheads="1"/>
            </p:cNvSpPr>
            <p:nvPr/>
          </p:nvSpPr>
          <p:spPr bwMode="auto">
            <a:xfrm>
              <a:off x="9352" y="1389"/>
              <a:ext cx="5798" cy="70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en-US" sz="1600" b="1" i="0" u="none" strike="noStrike" cap="none" normalizeH="0" baseline="0" dirty="0" smtClean="0">
                  <a:ln>
                    <a:noFill/>
                  </a:ln>
                  <a:solidFill>
                    <a:schemeClr val="tx1"/>
                  </a:solidFill>
                  <a:effectLst/>
                  <a:latin typeface="Arial" pitchFamily="34" charset="0"/>
                  <a:cs typeface="Arial" pitchFamily="34" charset="0"/>
                </a:rPr>
                <a:t>Policies, </a:t>
              </a:r>
              <a:r>
                <a:rPr lang="en-US" sz="1600" b="1" dirty="0" smtClean="0">
                  <a:latin typeface="Arial" pitchFamily="34" charset="0"/>
                  <a:cs typeface="Arial" pitchFamily="34" charset="0"/>
                </a:rPr>
                <a:t>Processes, Systems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 Box 12"/>
            <p:cNvSpPr txBox="1">
              <a:spLocks noChangeArrowheads="1"/>
            </p:cNvSpPr>
            <p:nvPr/>
          </p:nvSpPr>
          <p:spPr bwMode="auto">
            <a:xfrm>
              <a:off x="1758" y="9444"/>
              <a:ext cx="3472" cy="76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People/Resources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 Box 13"/>
            <p:cNvSpPr txBox="1">
              <a:spLocks noChangeArrowheads="1"/>
            </p:cNvSpPr>
            <p:nvPr/>
          </p:nvSpPr>
          <p:spPr bwMode="auto">
            <a:xfrm>
              <a:off x="11270" y="9444"/>
              <a:ext cx="3130" cy="76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Finances/Budget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ight Arrow 11"/>
            <p:cNvSpPr>
              <a:spLocks noChangeArrowheads="1"/>
            </p:cNvSpPr>
            <p:nvPr/>
          </p:nvSpPr>
          <p:spPr bwMode="auto">
            <a:xfrm rot="3032450">
              <a:off x="4436" y="3100"/>
              <a:ext cx="660" cy="359"/>
            </a:xfrm>
            <a:prstGeom prst="rightArrow">
              <a:avLst>
                <a:gd name="adj1" fmla="val 50000"/>
                <a:gd name="adj2" fmla="val 50004"/>
              </a:avLst>
            </a:prstGeom>
            <a:solidFill>
              <a:srgbClr val="DBE5F1"/>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22" name="Right Arrow 18"/>
            <p:cNvSpPr>
              <a:spLocks noChangeArrowheads="1"/>
            </p:cNvSpPr>
            <p:nvPr/>
          </p:nvSpPr>
          <p:spPr bwMode="auto">
            <a:xfrm rot="3032450">
              <a:off x="5095" y="4889"/>
              <a:ext cx="660" cy="359"/>
            </a:xfrm>
            <a:prstGeom prst="rightArrow">
              <a:avLst>
                <a:gd name="adj1" fmla="val 50000"/>
                <a:gd name="adj2" fmla="val 50004"/>
              </a:avLst>
            </a:prstGeom>
            <a:solidFill>
              <a:srgbClr val="DBE5F1"/>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23" name="Right Arrow 19"/>
            <p:cNvSpPr>
              <a:spLocks noChangeArrowheads="1"/>
            </p:cNvSpPr>
            <p:nvPr/>
          </p:nvSpPr>
          <p:spPr bwMode="auto">
            <a:xfrm rot="5400000">
              <a:off x="6796" y="7065"/>
              <a:ext cx="2305" cy="359"/>
            </a:xfrm>
            <a:prstGeom prst="rightArrow">
              <a:avLst>
                <a:gd name="adj1" fmla="val 50000"/>
                <a:gd name="adj2" fmla="val 174635"/>
              </a:avLst>
            </a:prstGeom>
            <a:solidFill>
              <a:srgbClr val="DBE5F1"/>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24" name="Right Arrow 20"/>
            <p:cNvSpPr>
              <a:spLocks noChangeArrowheads="1"/>
            </p:cNvSpPr>
            <p:nvPr/>
          </p:nvSpPr>
          <p:spPr bwMode="auto">
            <a:xfrm rot="10800000">
              <a:off x="8692" y="5755"/>
              <a:ext cx="660" cy="359"/>
            </a:xfrm>
            <a:prstGeom prst="rightArrow">
              <a:avLst>
                <a:gd name="adj1" fmla="val 50000"/>
                <a:gd name="adj2" fmla="val 50004"/>
              </a:avLst>
            </a:prstGeom>
            <a:solidFill>
              <a:srgbClr val="DBE5F1"/>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25" name="Right Arrow 21"/>
            <p:cNvSpPr>
              <a:spLocks noChangeArrowheads="1"/>
            </p:cNvSpPr>
            <p:nvPr/>
          </p:nvSpPr>
          <p:spPr bwMode="auto">
            <a:xfrm>
              <a:off x="6110" y="5744"/>
              <a:ext cx="660" cy="359"/>
            </a:xfrm>
            <a:prstGeom prst="rightArrow">
              <a:avLst>
                <a:gd name="adj1" fmla="val 50000"/>
                <a:gd name="adj2" fmla="val 50004"/>
              </a:avLst>
            </a:prstGeom>
            <a:solidFill>
              <a:srgbClr val="DBE5F1"/>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26" name="Right Arrow 22"/>
            <p:cNvSpPr>
              <a:spLocks noChangeArrowheads="1"/>
            </p:cNvSpPr>
            <p:nvPr/>
          </p:nvSpPr>
          <p:spPr bwMode="auto">
            <a:xfrm rot="7198725">
              <a:off x="9867" y="4890"/>
              <a:ext cx="660" cy="359"/>
            </a:xfrm>
            <a:prstGeom prst="rightArrow">
              <a:avLst>
                <a:gd name="adj1" fmla="val 50000"/>
                <a:gd name="adj2" fmla="val 50004"/>
              </a:avLst>
            </a:prstGeom>
            <a:solidFill>
              <a:srgbClr val="DBE5F1"/>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27" name="Right Arrow 23"/>
            <p:cNvSpPr>
              <a:spLocks noChangeArrowheads="1"/>
            </p:cNvSpPr>
            <p:nvPr/>
          </p:nvSpPr>
          <p:spPr bwMode="auto">
            <a:xfrm rot="7387026">
              <a:off x="11127" y="3111"/>
              <a:ext cx="660" cy="359"/>
            </a:xfrm>
            <a:prstGeom prst="rightArrow">
              <a:avLst>
                <a:gd name="adj1" fmla="val 50000"/>
                <a:gd name="adj2" fmla="val 50004"/>
              </a:avLst>
            </a:prstGeom>
            <a:solidFill>
              <a:srgbClr val="DBE5F1"/>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28" name="Right Arrow 21"/>
            <p:cNvSpPr>
              <a:spLocks noChangeArrowheads="1"/>
            </p:cNvSpPr>
            <p:nvPr/>
          </p:nvSpPr>
          <p:spPr bwMode="auto">
            <a:xfrm>
              <a:off x="5450" y="9586"/>
              <a:ext cx="1101" cy="359"/>
            </a:xfrm>
            <a:prstGeom prst="rightArrow">
              <a:avLst>
                <a:gd name="adj1" fmla="val 50000"/>
                <a:gd name="adj2" fmla="val 83416"/>
              </a:avLst>
            </a:prstGeom>
            <a:solidFill>
              <a:srgbClr val="DBE5F1"/>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sp>
          <p:nvSpPr>
            <p:cNvPr id="29" name="Right Arrow 20"/>
            <p:cNvSpPr>
              <a:spLocks noChangeArrowheads="1"/>
            </p:cNvSpPr>
            <p:nvPr/>
          </p:nvSpPr>
          <p:spPr bwMode="auto">
            <a:xfrm rot="10800000">
              <a:off x="9519" y="9586"/>
              <a:ext cx="1039" cy="359"/>
            </a:xfrm>
            <a:prstGeom prst="rightArrow">
              <a:avLst>
                <a:gd name="adj1" fmla="val 50000"/>
                <a:gd name="adj2" fmla="val 78718"/>
              </a:avLst>
            </a:prstGeom>
            <a:solidFill>
              <a:srgbClr val="DBE5F1"/>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en-US"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5884" y="5212964"/>
            <a:ext cx="1154765" cy="1416436"/>
          </a:xfrm>
          <a:prstGeom prst="rect">
            <a:avLst/>
          </a:prstGeom>
        </p:spPr>
      </p:pic>
      <p:sp>
        <p:nvSpPr>
          <p:cNvPr id="4" name="TextBox 3"/>
          <p:cNvSpPr txBox="1"/>
          <p:nvPr/>
        </p:nvSpPr>
        <p:spPr>
          <a:xfrm>
            <a:off x="3966809" y="5394960"/>
            <a:ext cx="914817" cy="369332"/>
          </a:xfrm>
          <a:prstGeom prst="rect">
            <a:avLst/>
          </a:prstGeom>
          <a:noFill/>
        </p:spPr>
        <p:txBody>
          <a:bodyPr wrap="square" rtlCol="0">
            <a:spAutoFit/>
          </a:bodyPr>
          <a:lstStyle/>
          <a:p>
            <a:r>
              <a:rPr lang="en-US" b="1" dirty="0" smtClean="0"/>
              <a:t>GIFMIS</a:t>
            </a:r>
            <a:endParaRPr lang="en-US" b="1" dirty="0"/>
          </a:p>
        </p:txBody>
      </p:sp>
      <p:pic>
        <p:nvPicPr>
          <p:cNvPr id="6146" name="Picture 2" descr="C:\Program Files\Microsoft Office\MEDIA\OFFICE14\Bullets\BD21301_.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0087" y="3367087"/>
            <a:ext cx="123825" cy="1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912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 y="3581399"/>
            <a:ext cx="2673637" cy="2780957"/>
          </a:xfrm>
          <a:prstGeom prst="rect">
            <a:avLst/>
          </a:prstGeom>
        </p:spPr>
      </p:pic>
      <p:sp>
        <p:nvSpPr>
          <p:cNvPr id="3" name="Content Placeholder 2"/>
          <p:cNvSpPr>
            <a:spLocks noGrp="1"/>
          </p:cNvSpPr>
          <p:nvPr>
            <p:ph idx="1"/>
          </p:nvPr>
        </p:nvSpPr>
        <p:spPr>
          <a:xfrm>
            <a:off x="2514600" y="341890"/>
            <a:ext cx="6629400" cy="5821363"/>
          </a:xfrm>
        </p:spPr>
        <p:txBody>
          <a:bodyPr>
            <a:normAutofit/>
          </a:bodyPr>
          <a:lstStyle/>
          <a:p>
            <a:pPr marL="0" indent="0" algn="ctr">
              <a:buNone/>
            </a:pPr>
            <a:r>
              <a:rPr lang="en-US" sz="2000" i="1" dirty="0" smtClean="0">
                <a:cs typeface="Times New Roman" pitchFamily="18" charset="0"/>
              </a:rPr>
              <a:t>“To ensure both the adequacy of public resources and the results per peso spent, we need a </a:t>
            </a:r>
            <a:r>
              <a:rPr lang="en-US" sz="2000" b="1" i="1" dirty="0" smtClean="0">
                <a:solidFill>
                  <a:srgbClr val="C00000"/>
                </a:solidFill>
                <a:cs typeface="Times New Roman" pitchFamily="18" charset="0"/>
              </a:rPr>
              <a:t>stable </a:t>
            </a:r>
            <a:r>
              <a:rPr lang="en-US" sz="2000" i="1" dirty="0" smtClean="0">
                <a:cs typeface="Times New Roman" pitchFamily="18" charset="0"/>
              </a:rPr>
              <a:t>and </a:t>
            </a:r>
            <a:r>
              <a:rPr lang="en-US" sz="2000" b="1" i="1" dirty="0" smtClean="0">
                <a:solidFill>
                  <a:srgbClr val="C00000"/>
                </a:solidFill>
                <a:cs typeface="Times New Roman" pitchFamily="18" charset="0"/>
              </a:rPr>
              <a:t>enabling PFM system</a:t>
            </a:r>
            <a:r>
              <a:rPr lang="en-US" sz="2000" i="1" dirty="0" smtClean="0">
                <a:cs typeface="Times New Roman" pitchFamily="18" charset="0"/>
              </a:rPr>
              <a:t>… comprehensive enough to cover the moment when taxes are collected to the point where suppliers of government are paid, and up to that point when the auditor takes stock of how these funds were used. This PFM system shouldn’t be purely </a:t>
            </a:r>
            <a:r>
              <a:rPr lang="en-US" sz="2000" b="1" i="1" dirty="0" smtClean="0">
                <a:solidFill>
                  <a:srgbClr val="C00000"/>
                </a:solidFill>
                <a:cs typeface="Times New Roman" pitchFamily="18" charset="0"/>
              </a:rPr>
              <a:t>financial</a:t>
            </a:r>
            <a:r>
              <a:rPr lang="en-US" sz="2000" i="1" dirty="0" smtClean="0">
                <a:cs typeface="Times New Roman" pitchFamily="18" charset="0"/>
              </a:rPr>
              <a:t>, for it has to take into account the actual, concrete </a:t>
            </a:r>
            <a:r>
              <a:rPr lang="en-US" sz="2000" b="1" i="1" dirty="0" smtClean="0">
                <a:solidFill>
                  <a:srgbClr val="C00000"/>
                </a:solidFill>
                <a:cs typeface="Times New Roman" pitchFamily="18" charset="0"/>
              </a:rPr>
              <a:t>results</a:t>
            </a:r>
            <a:r>
              <a:rPr lang="en-US" sz="2000" i="1" dirty="0" smtClean="0">
                <a:cs typeface="Times New Roman" pitchFamily="18" charset="0"/>
              </a:rPr>
              <a:t> on the ground brought about by the use of public resources.”</a:t>
            </a:r>
          </a:p>
          <a:p>
            <a:pPr marL="0" indent="0" algn="ctr">
              <a:buNone/>
            </a:pPr>
            <a:endParaRPr lang="en-US" sz="2000" i="1" dirty="0" smtClean="0">
              <a:cs typeface="Times New Roman" pitchFamily="18" charset="0"/>
            </a:endParaRPr>
          </a:p>
          <a:p>
            <a:pPr marL="0" indent="0" algn="ctr">
              <a:buNone/>
            </a:pPr>
            <a:r>
              <a:rPr lang="en-US" sz="2000" i="1" dirty="0" smtClean="0">
                <a:cs typeface="Times New Roman" pitchFamily="18" charset="0"/>
              </a:rPr>
              <a:t>“There’s more to PFM than merely installing a new ICT system or shutting down bank accounts… through PFM we ultimately want greater </a:t>
            </a:r>
            <a:r>
              <a:rPr lang="en-US" sz="2000" b="1" i="1" dirty="0" smtClean="0">
                <a:solidFill>
                  <a:srgbClr val="C00000"/>
                </a:solidFill>
                <a:cs typeface="Times New Roman" pitchFamily="18" charset="0"/>
              </a:rPr>
              <a:t>accountability</a:t>
            </a:r>
            <a:r>
              <a:rPr lang="en-US" sz="2000" i="1" dirty="0" smtClean="0">
                <a:cs typeface="Times New Roman" pitchFamily="18" charset="0"/>
              </a:rPr>
              <a:t> to be embedded in how we in government use the people’s hard-earned taxes.”</a:t>
            </a:r>
          </a:p>
          <a:p>
            <a:pPr marL="0" indent="0" algn="ctr">
              <a:buNone/>
            </a:pPr>
            <a:endParaRPr lang="en-US" sz="2000" i="1" dirty="0">
              <a:cs typeface="Times New Roman" pitchFamily="18" charset="0"/>
            </a:endParaRPr>
          </a:p>
        </p:txBody>
      </p:sp>
      <p:sp>
        <p:nvSpPr>
          <p:cNvPr id="5" name="TextBox 4"/>
          <p:cNvSpPr txBox="1"/>
          <p:nvPr/>
        </p:nvSpPr>
        <p:spPr>
          <a:xfrm>
            <a:off x="4800600" y="5334000"/>
            <a:ext cx="4191000" cy="923330"/>
          </a:xfrm>
          <a:prstGeom prst="rect">
            <a:avLst/>
          </a:prstGeom>
          <a:noFill/>
        </p:spPr>
        <p:txBody>
          <a:bodyPr wrap="square" rtlCol="0">
            <a:spAutoFit/>
          </a:bodyPr>
          <a:lstStyle/>
          <a:p>
            <a:pPr algn="ctr"/>
            <a:r>
              <a:rPr lang="en-US" dirty="0" smtClean="0"/>
              <a:t>-- DBM Secretary Florencio B. Abad</a:t>
            </a:r>
          </a:p>
          <a:p>
            <a:pPr algn="ctr"/>
            <a:r>
              <a:rPr lang="en-US" dirty="0" smtClean="0"/>
              <a:t>PFM Roadmap Briefing  8 March 2012</a:t>
            </a:r>
          </a:p>
          <a:p>
            <a:pPr algn="ctr"/>
            <a:endParaRPr lang="en-US" dirty="0"/>
          </a:p>
        </p:txBody>
      </p:sp>
    </p:spTree>
    <p:extLst>
      <p:ext uri="{BB962C8B-B14F-4D97-AF65-F5344CB8AC3E}">
        <p14:creationId xmlns:p14="http://schemas.microsoft.com/office/powerpoint/2010/main" val="37474095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30" y="1583871"/>
            <a:ext cx="9143999" cy="5257800"/>
          </a:xfrm>
          <a:prstGeom prst="rect">
            <a:avLst/>
          </a:prstGeom>
          <a:noFill/>
          <a:ln>
            <a:noFill/>
          </a:ln>
        </p:spPr>
      </p:pic>
      <p:grpSp>
        <p:nvGrpSpPr>
          <p:cNvPr id="3" name="Group 2"/>
          <p:cNvGrpSpPr/>
          <p:nvPr/>
        </p:nvGrpSpPr>
        <p:grpSpPr>
          <a:xfrm>
            <a:off x="4343400" y="228600"/>
            <a:ext cx="4500249" cy="1119187"/>
            <a:chOff x="4343400" y="228600"/>
            <a:chExt cx="4500249" cy="1119187"/>
          </a:xfrm>
        </p:grpSpPr>
        <p:grpSp>
          <p:nvGrpSpPr>
            <p:cNvPr id="5" name="Group 4"/>
            <p:cNvGrpSpPr>
              <a:grpSpLocks/>
            </p:cNvGrpSpPr>
            <p:nvPr/>
          </p:nvGrpSpPr>
          <p:grpSpPr bwMode="auto">
            <a:xfrm>
              <a:off x="4343400" y="228600"/>
              <a:ext cx="3311941" cy="1119187"/>
              <a:chOff x="6910255" y="6056593"/>
              <a:chExt cx="2178117" cy="731142"/>
            </a:xfrm>
          </p:grpSpPr>
          <p:pic>
            <p:nvPicPr>
              <p:cNvPr id="6" name="Picture 13" descr="C:\Users\cnierra\Dropbox\Cams' Files\GIFMIS\COALogo3D1.gif"/>
              <p:cNvPicPr>
                <a:picLocks noChangeAspect="1" noChangeArrowheads="1"/>
              </p:cNvPicPr>
              <p:nvPr/>
            </p:nvPicPr>
            <p:blipFill>
              <a:blip r:embed="rId4" cstate="print"/>
              <a:srcRect/>
              <a:stretch>
                <a:fillRect/>
              </a:stretch>
            </p:blipFill>
            <p:spPr bwMode="auto">
              <a:xfrm>
                <a:off x="6910255" y="6056593"/>
                <a:ext cx="724939" cy="708575"/>
              </a:xfrm>
              <a:prstGeom prst="rect">
                <a:avLst/>
              </a:prstGeom>
              <a:noFill/>
              <a:ln w="9525">
                <a:noFill/>
                <a:miter lim="800000"/>
                <a:headEnd/>
                <a:tailEnd/>
              </a:ln>
            </p:spPr>
          </p:pic>
          <p:pic>
            <p:nvPicPr>
              <p:cNvPr id="7" name="Picture 16" descr="C:\Users\cnierra\Dropbox\Cams' Files\GIFMIS\DOF_Seal.png"/>
              <p:cNvPicPr>
                <a:picLocks noChangeAspect="1" noChangeArrowheads="1"/>
              </p:cNvPicPr>
              <p:nvPr/>
            </p:nvPicPr>
            <p:blipFill>
              <a:blip r:embed="rId5" cstate="print"/>
              <a:srcRect/>
              <a:stretch>
                <a:fillRect/>
              </a:stretch>
            </p:blipFill>
            <p:spPr bwMode="auto">
              <a:xfrm>
                <a:off x="8401664" y="6060832"/>
                <a:ext cx="686708" cy="693607"/>
              </a:xfrm>
              <a:prstGeom prst="rect">
                <a:avLst/>
              </a:prstGeom>
              <a:noFill/>
              <a:ln w="9525">
                <a:noFill/>
                <a:miter lim="800000"/>
                <a:headEnd/>
                <a:tailEnd/>
              </a:ln>
            </p:spPr>
          </p:pic>
          <p:pic>
            <p:nvPicPr>
              <p:cNvPr id="8" name="Picture 17" descr="C:\Users\cnierra\Desktop\Ivory's Files\Pictures\DBM SEAL HIGH RES.jpg"/>
              <p:cNvPicPr>
                <a:picLocks noChangeAspect="1" noChangeArrowheads="1"/>
              </p:cNvPicPr>
              <p:nvPr/>
            </p:nvPicPr>
            <p:blipFill>
              <a:blip r:embed="rId6" cstate="print"/>
              <a:srcRect/>
              <a:stretch>
                <a:fillRect/>
              </a:stretch>
            </p:blipFill>
            <p:spPr bwMode="auto">
              <a:xfrm>
                <a:off x="7619500" y="6056593"/>
                <a:ext cx="754794" cy="731142"/>
              </a:xfrm>
              <a:prstGeom prst="rect">
                <a:avLst/>
              </a:prstGeom>
              <a:noFill/>
              <a:ln w="9525">
                <a:noFill/>
                <a:miter lim="800000"/>
                <a:headEnd/>
                <a:tailEnd/>
              </a:ln>
            </p:spPr>
          </p:pic>
        </p:grpSp>
        <p:pic>
          <p:nvPicPr>
            <p:cNvPr id="9" name="Picture 2" descr="C:\Users\rndevera\Documents\Bureau-of-the-Treasury-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4391" y="265141"/>
              <a:ext cx="1169258" cy="1082646"/>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2133600" y="1829305"/>
            <a:ext cx="4800600" cy="1015663"/>
          </a:xfrm>
          <a:prstGeom prst="rect">
            <a:avLst/>
          </a:prstGeom>
          <a:noFill/>
        </p:spPr>
        <p:txBody>
          <a:bodyPr wrap="square" rtlCol="0">
            <a:spAutoFit/>
          </a:bodyPr>
          <a:lstStyle/>
          <a:p>
            <a:pPr algn="ctr"/>
            <a:r>
              <a:rPr lang="en-US" sz="6000" b="1" dirty="0" smtClean="0">
                <a:latin typeface="Cambria" pitchFamily="18" charset="0"/>
              </a:rPr>
              <a:t>Thank you!</a:t>
            </a:r>
            <a:endParaRPr lang="en-US" sz="6000" b="1" dirty="0">
              <a:latin typeface="Cambria" pitchFamily="18" charset="0"/>
            </a:endParaRPr>
          </a:p>
        </p:txBody>
      </p:sp>
      <p:sp>
        <p:nvSpPr>
          <p:cNvPr id="2" name="TextBox 1"/>
          <p:cNvSpPr txBox="1"/>
          <p:nvPr/>
        </p:nvSpPr>
        <p:spPr>
          <a:xfrm>
            <a:off x="2600869" y="2877234"/>
            <a:ext cx="3962400" cy="646331"/>
          </a:xfrm>
          <a:prstGeom prst="rect">
            <a:avLst/>
          </a:prstGeom>
          <a:noFill/>
        </p:spPr>
        <p:txBody>
          <a:bodyPr wrap="square" rtlCol="0">
            <a:spAutoFit/>
          </a:bodyPr>
          <a:lstStyle/>
          <a:p>
            <a:pPr algn="ctr"/>
            <a:r>
              <a:rPr lang="en-US" sz="3600" dirty="0" smtClean="0">
                <a:latin typeface="Cambria" pitchFamily="18" charset="0"/>
              </a:rPr>
              <a:t>www.pfm.gov.ph</a:t>
            </a:r>
            <a:endParaRPr lang="en-US" sz="3600" dirty="0">
              <a:latin typeface="Cambria" pitchFamily="18" charset="0"/>
            </a:endParaRPr>
          </a:p>
        </p:txBody>
      </p:sp>
    </p:spTree>
    <p:extLst>
      <p:ext uri="{BB962C8B-B14F-4D97-AF65-F5344CB8AC3E}">
        <p14:creationId xmlns:p14="http://schemas.microsoft.com/office/powerpoint/2010/main" val="8139620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274638"/>
            <a:ext cx="5334000" cy="1143000"/>
          </a:xfrm>
        </p:spPr>
        <p:txBody>
          <a:bodyPr/>
          <a:lstStyle/>
          <a:p>
            <a:r>
              <a:rPr lang="en-US" dirty="0" smtClean="0"/>
              <a:t>Revised Chart of Accounts </a:t>
            </a:r>
            <a:endParaRPr lang="en-US" dirty="0"/>
          </a:p>
        </p:txBody>
      </p:sp>
      <p:sp>
        <p:nvSpPr>
          <p:cNvPr id="5" name="Content Placeholder 4"/>
          <p:cNvSpPr>
            <a:spLocks noGrp="1"/>
          </p:cNvSpPr>
          <p:nvPr>
            <p:ph idx="1"/>
          </p:nvPr>
        </p:nvSpPr>
        <p:spPr/>
        <p:txBody>
          <a:bodyPr>
            <a:normAutofit lnSpcReduction="10000"/>
          </a:bodyPr>
          <a:lstStyle/>
          <a:p>
            <a:pPr marL="0" indent="0">
              <a:buNone/>
            </a:pPr>
            <a:r>
              <a:rPr lang="en-PH" b="1" dirty="0" smtClean="0"/>
              <a:t>COA  </a:t>
            </a:r>
            <a:r>
              <a:rPr lang="en-PH" b="1" dirty="0"/>
              <a:t>Circular 2013-002, 30 Jan </a:t>
            </a:r>
            <a:r>
              <a:rPr lang="en-PH" b="1" dirty="0" smtClean="0"/>
              <a:t>2013</a:t>
            </a:r>
          </a:p>
          <a:p>
            <a:r>
              <a:rPr lang="en-US" dirty="0" smtClean="0"/>
              <a:t>Revised the NGAS chart of accounts to provide </a:t>
            </a:r>
            <a:r>
              <a:rPr lang="en-US" dirty="0"/>
              <a:t>new accounts  </a:t>
            </a:r>
            <a:r>
              <a:rPr lang="en-US" dirty="0" smtClean="0"/>
              <a:t>for adoption </a:t>
            </a:r>
            <a:r>
              <a:rPr lang="en-US" dirty="0"/>
              <a:t>of the Philippine Public Sector Accounting </a:t>
            </a:r>
            <a:r>
              <a:rPr lang="en-US" dirty="0" smtClean="0"/>
              <a:t>Standards (PPSAS) </a:t>
            </a:r>
            <a:endParaRPr lang="en-US" dirty="0"/>
          </a:p>
          <a:p>
            <a:r>
              <a:rPr lang="en-US" dirty="0" smtClean="0"/>
              <a:t>Major component of the Unified Accounts Code Structure (UACS) to ensure comparability of financial </a:t>
            </a:r>
            <a:r>
              <a:rPr lang="en-US" dirty="0"/>
              <a:t> </a:t>
            </a:r>
            <a:r>
              <a:rPr lang="en-US" dirty="0" smtClean="0"/>
              <a:t>information from budgeting and accounting systems</a:t>
            </a:r>
          </a:p>
          <a:p>
            <a:r>
              <a:rPr lang="en-US" dirty="0" smtClean="0"/>
              <a:t>Government-wide training on the revised CoA and exposure  of the new PPSAS expected to begin in May 2013 </a:t>
            </a:r>
            <a:endParaRPr lang="en-US" dirty="0"/>
          </a:p>
          <a:p>
            <a:endParaRPr lang="en-US" dirty="0"/>
          </a:p>
        </p:txBody>
      </p:sp>
      <p:sp>
        <p:nvSpPr>
          <p:cNvPr id="6" name="Flowchart: Connector 5"/>
          <p:cNvSpPr/>
          <p:nvPr/>
        </p:nvSpPr>
        <p:spPr>
          <a:xfrm>
            <a:off x="6781800" y="-31309"/>
            <a:ext cx="2362200" cy="2164909"/>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2012 Key Milestones</a:t>
            </a:r>
            <a:endParaRPr lang="en-US" sz="2400" b="1" dirty="0"/>
          </a:p>
        </p:txBody>
      </p:sp>
    </p:spTree>
    <p:extLst>
      <p:ext uri="{BB962C8B-B14F-4D97-AF65-F5344CB8AC3E}">
        <p14:creationId xmlns:p14="http://schemas.microsoft.com/office/powerpoint/2010/main" val="30233184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416868" y="1008320"/>
            <a:ext cx="5257800" cy="44196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4" name="Rectangle 3"/>
          <p:cNvSpPr/>
          <p:nvPr/>
        </p:nvSpPr>
        <p:spPr>
          <a:xfrm>
            <a:off x="1676400" y="1295400"/>
            <a:ext cx="1219200" cy="457200"/>
          </a:xfrm>
          <a:prstGeom prst="rect">
            <a:avLst/>
          </a:prstGeom>
          <a:solidFill>
            <a:srgbClr val="F5F79B"/>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002060"/>
                </a:solidFill>
              </a:rPr>
              <a:t>Fiscal Simulation</a:t>
            </a:r>
            <a:endParaRPr lang="en-PH" sz="1200" dirty="0">
              <a:solidFill>
                <a:srgbClr val="002060"/>
              </a:solidFill>
            </a:endParaRPr>
          </a:p>
        </p:txBody>
      </p:sp>
      <p:sp>
        <p:nvSpPr>
          <p:cNvPr id="5" name="Rectangle 4"/>
          <p:cNvSpPr/>
          <p:nvPr/>
        </p:nvSpPr>
        <p:spPr>
          <a:xfrm>
            <a:off x="1676400" y="1981200"/>
            <a:ext cx="1219200" cy="457200"/>
          </a:xfrm>
          <a:prstGeom prst="rect">
            <a:avLst/>
          </a:prstGeom>
          <a:solidFill>
            <a:srgbClr val="F5F79B"/>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002060"/>
                </a:solidFill>
              </a:rPr>
              <a:t>Budget Preparation</a:t>
            </a:r>
            <a:endParaRPr lang="en-PH" sz="1200" dirty="0">
              <a:solidFill>
                <a:srgbClr val="002060"/>
              </a:solidFill>
            </a:endParaRPr>
          </a:p>
        </p:txBody>
      </p:sp>
      <p:sp>
        <p:nvSpPr>
          <p:cNvPr id="6" name="Rectangle 5"/>
          <p:cNvSpPr/>
          <p:nvPr/>
        </p:nvSpPr>
        <p:spPr>
          <a:xfrm>
            <a:off x="1676400" y="2654929"/>
            <a:ext cx="1219200" cy="457200"/>
          </a:xfrm>
          <a:prstGeom prst="rect">
            <a:avLst/>
          </a:prstGeom>
          <a:solidFill>
            <a:srgbClr val="F5F79B"/>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002060"/>
                </a:solidFill>
              </a:rPr>
              <a:t>Budget Management</a:t>
            </a:r>
            <a:endParaRPr lang="en-PH" sz="1200" dirty="0">
              <a:solidFill>
                <a:srgbClr val="002060"/>
              </a:solidFill>
            </a:endParaRPr>
          </a:p>
        </p:txBody>
      </p:sp>
      <p:sp>
        <p:nvSpPr>
          <p:cNvPr id="7" name="Rectangle 6"/>
          <p:cNvSpPr/>
          <p:nvPr/>
        </p:nvSpPr>
        <p:spPr>
          <a:xfrm>
            <a:off x="4191000" y="2654929"/>
            <a:ext cx="2209800" cy="457200"/>
          </a:xfrm>
          <a:prstGeom prst="rect">
            <a:avLst/>
          </a:prstGeom>
          <a:solidFill>
            <a:srgbClr val="F5F79B"/>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002060"/>
                </a:solidFill>
              </a:rPr>
              <a:t>Budget Execution</a:t>
            </a:r>
            <a:endParaRPr lang="en-PH" sz="1200" dirty="0">
              <a:solidFill>
                <a:srgbClr val="002060"/>
              </a:solidFill>
            </a:endParaRPr>
          </a:p>
        </p:txBody>
      </p:sp>
      <p:sp>
        <p:nvSpPr>
          <p:cNvPr id="8" name="Rectangle 7"/>
          <p:cNvSpPr/>
          <p:nvPr/>
        </p:nvSpPr>
        <p:spPr>
          <a:xfrm>
            <a:off x="4191000" y="3352800"/>
            <a:ext cx="1219200" cy="457200"/>
          </a:xfrm>
          <a:prstGeom prst="rect">
            <a:avLst/>
          </a:prstGeom>
          <a:solidFill>
            <a:srgbClr val="F5F79B"/>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002060"/>
                </a:solidFill>
              </a:rPr>
              <a:t>Commitment Management</a:t>
            </a:r>
            <a:endParaRPr lang="en-PH" sz="1200" dirty="0">
              <a:solidFill>
                <a:srgbClr val="002060"/>
              </a:solidFill>
            </a:endParaRPr>
          </a:p>
        </p:txBody>
      </p:sp>
      <p:sp>
        <p:nvSpPr>
          <p:cNvPr id="9" name="Rectangle 8"/>
          <p:cNvSpPr/>
          <p:nvPr/>
        </p:nvSpPr>
        <p:spPr>
          <a:xfrm>
            <a:off x="4191000" y="4038600"/>
            <a:ext cx="1219200" cy="457200"/>
          </a:xfrm>
          <a:prstGeom prst="rect">
            <a:avLst/>
          </a:prstGeom>
          <a:solidFill>
            <a:srgbClr val="F5F79B"/>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002060"/>
                </a:solidFill>
              </a:rPr>
              <a:t>Payments Management</a:t>
            </a:r>
            <a:endParaRPr lang="en-PH" sz="1200" dirty="0">
              <a:solidFill>
                <a:srgbClr val="002060"/>
              </a:solidFill>
            </a:endParaRPr>
          </a:p>
        </p:txBody>
      </p:sp>
      <p:sp>
        <p:nvSpPr>
          <p:cNvPr id="10" name="Rectangle 9"/>
          <p:cNvSpPr/>
          <p:nvPr/>
        </p:nvSpPr>
        <p:spPr>
          <a:xfrm>
            <a:off x="5181600" y="4800600"/>
            <a:ext cx="1219200" cy="457200"/>
          </a:xfrm>
          <a:prstGeom prst="rect">
            <a:avLst/>
          </a:prstGeom>
          <a:solidFill>
            <a:srgbClr val="F5F79B"/>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002060"/>
                </a:solidFill>
              </a:rPr>
              <a:t>Receipts Management</a:t>
            </a:r>
            <a:endParaRPr lang="en-PH" sz="1200" dirty="0">
              <a:solidFill>
                <a:srgbClr val="002060"/>
              </a:solidFill>
            </a:endParaRPr>
          </a:p>
        </p:txBody>
      </p:sp>
      <p:sp>
        <p:nvSpPr>
          <p:cNvPr id="11" name="Rectangle 10"/>
          <p:cNvSpPr/>
          <p:nvPr/>
        </p:nvSpPr>
        <p:spPr>
          <a:xfrm>
            <a:off x="1685831" y="4799091"/>
            <a:ext cx="1219200" cy="457200"/>
          </a:xfrm>
          <a:prstGeom prst="rect">
            <a:avLst/>
          </a:prstGeom>
          <a:solidFill>
            <a:srgbClr val="F5F79B"/>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002060"/>
                </a:solidFill>
              </a:rPr>
              <a:t>Cash Management</a:t>
            </a:r>
            <a:endParaRPr lang="en-PH" sz="1200" dirty="0">
              <a:solidFill>
                <a:srgbClr val="002060"/>
              </a:solidFill>
            </a:endParaRPr>
          </a:p>
        </p:txBody>
      </p:sp>
      <p:sp>
        <p:nvSpPr>
          <p:cNvPr id="12" name="Rectangle 11"/>
          <p:cNvSpPr/>
          <p:nvPr/>
        </p:nvSpPr>
        <p:spPr>
          <a:xfrm>
            <a:off x="1693753" y="4038600"/>
            <a:ext cx="1203356" cy="457200"/>
          </a:xfrm>
          <a:prstGeom prst="rect">
            <a:avLst/>
          </a:prstGeom>
          <a:solidFill>
            <a:srgbClr val="F5F79B"/>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002060"/>
                </a:solidFill>
              </a:rPr>
              <a:t>Accounting &amp; Fiscal Reporting</a:t>
            </a:r>
            <a:endParaRPr lang="en-PH" sz="1200" dirty="0">
              <a:solidFill>
                <a:srgbClr val="002060"/>
              </a:solidFill>
            </a:endParaRPr>
          </a:p>
        </p:txBody>
      </p:sp>
      <p:cxnSp>
        <p:nvCxnSpPr>
          <p:cNvPr id="29" name="Straight Arrow Connector 28"/>
          <p:cNvCxnSpPr>
            <a:stCxn id="9" idx="1"/>
            <a:endCxn id="30" idx="2"/>
          </p:cNvCxnSpPr>
          <p:nvPr/>
        </p:nvCxnSpPr>
        <p:spPr>
          <a:xfrm flipH="1" flipV="1">
            <a:off x="3505200" y="762000"/>
            <a:ext cx="685800" cy="3505200"/>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895600" y="304800"/>
            <a:ext cx="1219200" cy="457200"/>
          </a:xfrm>
          <a:prstGeom prst="rect">
            <a:avLst/>
          </a:prstGeom>
          <a:solidFill>
            <a:srgbClr val="F5F79B"/>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C00000"/>
                </a:solidFill>
              </a:rPr>
              <a:t>Asset Management</a:t>
            </a:r>
            <a:endParaRPr lang="en-PH" sz="1200" dirty="0">
              <a:solidFill>
                <a:srgbClr val="C00000"/>
              </a:solidFill>
            </a:endParaRPr>
          </a:p>
        </p:txBody>
      </p:sp>
      <p:cxnSp>
        <p:nvCxnSpPr>
          <p:cNvPr id="32" name="Straight Arrow Connector 31"/>
          <p:cNvCxnSpPr>
            <a:endCxn id="12" idx="3"/>
          </p:cNvCxnSpPr>
          <p:nvPr/>
        </p:nvCxnSpPr>
        <p:spPr>
          <a:xfrm flipH="1">
            <a:off x="2897109" y="760491"/>
            <a:ext cx="478325" cy="3506709"/>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638800" y="304800"/>
            <a:ext cx="1219200" cy="457200"/>
          </a:xfrm>
          <a:prstGeom prst="rect">
            <a:avLst/>
          </a:prstGeom>
          <a:solidFill>
            <a:srgbClr val="F5F79B"/>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C00000"/>
                </a:solidFill>
              </a:rPr>
              <a:t>Procurement</a:t>
            </a:r>
          </a:p>
          <a:p>
            <a:pPr algn="ctr"/>
            <a:r>
              <a:rPr lang="en-PH" sz="1200" dirty="0" smtClean="0">
                <a:solidFill>
                  <a:srgbClr val="C00000"/>
                </a:solidFill>
              </a:rPr>
              <a:t>(PhilGEPS)</a:t>
            </a:r>
            <a:endParaRPr lang="en-PH" sz="1200" dirty="0">
              <a:solidFill>
                <a:srgbClr val="C00000"/>
              </a:solidFill>
            </a:endParaRPr>
          </a:p>
        </p:txBody>
      </p:sp>
      <p:sp>
        <p:nvSpPr>
          <p:cNvPr id="38" name="Rectangle 37"/>
          <p:cNvSpPr/>
          <p:nvPr/>
        </p:nvSpPr>
        <p:spPr>
          <a:xfrm>
            <a:off x="152400" y="4038600"/>
            <a:ext cx="1219200" cy="457200"/>
          </a:xfrm>
          <a:prstGeom prst="rect">
            <a:avLst/>
          </a:prstGeom>
          <a:solidFill>
            <a:srgbClr val="F5F79B"/>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C00000"/>
                </a:solidFill>
              </a:rPr>
              <a:t>Debt Mgmt</a:t>
            </a:r>
          </a:p>
          <a:p>
            <a:pPr algn="ctr"/>
            <a:r>
              <a:rPr lang="en-PH" sz="1200" dirty="0" smtClean="0">
                <a:solidFill>
                  <a:srgbClr val="C00000"/>
                </a:solidFill>
              </a:rPr>
              <a:t>(DMFAS)</a:t>
            </a:r>
            <a:endParaRPr lang="en-PH" sz="1200" dirty="0">
              <a:solidFill>
                <a:srgbClr val="C00000"/>
              </a:solidFill>
            </a:endParaRPr>
          </a:p>
        </p:txBody>
      </p:sp>
      <p:cxnSp>
        <p:nvCxnSpPr>
          <p:cNvPr id="39" name="Straight Arrow Connector 38"/>
          <p:cNvCxnSpPr>
            <a:endCxn id="38" idx="2"/>
          </p:cNvCxnSpPr>
          <p:nvPr/>
        </p:nvCxnSpPr>
        <p:spPr>
          <a:xfrm flipH="1" flipV="1">
            <a:off x="762000" y="4495800"/>
            <a:ext cx="931753" cy="381000"/>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8" idx="0"/>
          </p:cNvCxnSpPr>
          <p:nvPr/>
        </p:nvCxnSpPr>
        <p:spPr>
          <a:xfrm flipV="1">
            <a:off x="762000" y="3505200"/>
            <a:ext cx="3451634" cy="533400"/>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8" idx="0"/>
            <a:endCxn id="5" idx="1"/>
          </p:cNvCxnSpPr>
          <p:nvPr/>
        </p:nvCxnSpPr>
        <p:spPr>
          <a:xfrm flipV="1">
            <a:off x="762000" y="2209800"/>
            <a:ext cx="914400" cy="1828800"/>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63"/>
          <p:cNvGrpSpPr/>
          <p:nvPr/>
        </p:nvGrpSpPr>
        <p:grpSpPr>
          <a:xfrm>
            <a:off x="1447800" y="5715000"/>
            <a:ext cx="2590800" cy="762000"/>
            <a:chOff x="1676400" y="5715000"/>
            <a:chExt cx="2590800" cy="762000"/>
          </a:xfrm>
        </p:grpSpPr>
        <p:sp>
          <p:nvSpPr>
            <p:cNvPr id="53" name="Rectangle 52"/>
            <p:cNvSpPr/>
            <p:nvPr/>
          </p:nvSpPr>
          <p:spPr>
            <a:xfrm>
              <a:off x="1676400" y="5715000"/>
              <a:ext cx="2590800" cy="762000"/>
            </a:xfrm>
            <a:prstGeom prst="rect">
              <a:avLst/>
            </a:prstGeom>
            <a:solidFill>
              <a:srgbClr val="C00000">
                <a:alpha val="1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200" dirty="0" smtClean="0">
                <a:solidFill>
                  <a:srgbClr val="C00000"/>
                </a:solidFill>
              </a:endParaRPr>
            </a:p>
            <a:p>
              <a:pPr algn="ctr"/>
              <a:r>
                <a:rPr lang="en-PH" sz="1200" dirty="0" smtClean="0">
                  <a:solidFill>
                    <a:srgbClr val="C00000"/>
                  </a:solidFill>
                </a:rPr>
                <a:t>Human Resources Management</a:t>
              </a:r>
            </a:p>
            <a:p>
              <a:pPr algn="ctr"/>
              <a:endParaRPr lang="en-PH" sz="1200" dirty="0" smtClean="0">
                <a:solidFill>
                  <a:srgbClr val="C00000"/>
                </a:solidFill>
              </a:endParaRPr>
            </a:p>
            <a:p>
              <a:pPr algn="ctr"/>
              <a:endParaRPr lang="en-PH" sz="1200" dirty="0">
                <a:solidFill>
                  <a:srgbClr val="C00000"/>
                </a:solidFill>
              </a:endParaRPr>
            </a:p>
            <a:p>
              <a:pPr algn="ctr"/>
              <a:endParaRPr lang="en-PH" sz="1200" dirty="0" smtClean="0">
                <a:solidFill>
                  <a:srgbClr val="C00000"/>
                </a:solidFill>
              </a:endParaRPr>
            </a:p>
            <a:p>
              <a:pPr algn="ctr"/>
              <a:endParaRPr lang="en-PH" sz="1200" dirty="0"/>
            </a:p>
          </p:txBody>
        </p:sp>
        <p:sp>
          <p:nvSpPr>
            <p:cNvPr id="54" name="Rectangle 53"/>
            <p:cNvSpPr/>
            <p:nvPr/>
          </p:nvSpPr>
          <p:spPr>
            <a:xfrm>
              <a:off x="2994434" y="5943600"/>
              <a:ext cx="1219200" cy="457200"/>
            </a:xfrm>
            <a:prstGeom prst="rect">
              <a:avLst/>
            </a:prstGeom>
            <a:solidFill>
              <a:srgbClr val="F5F79B"/>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C00000"/>
                  </a:solidFill>
                </a:rPr>
                <a:t>Payroll</a:t>
              </a:r>
            </a:p>
            <a:p>
              <a:pPr algn="ctr"/>
              <a:r>
                <a:rPr lang="en-PH" sz="1200" dirty="0" smtClean="0">
                  <a:solidFill>
                    <a:srgbClr val="C00000"/>
                  </a:solidFill>
                </a:rPr>
                <a:t>(NPS)</a:t>
              </a:r>
              <a:endParaRPr lang="en-PH" sz="1200" dirty="0">
                <a:solidFill>
                  <a:srgbClr val="C00000"/>
                </a:solidFill>
              </a:endParaRPr>
            </a:p>
          </p:txBody>
        </p:sp>
        <p:sp>
          <p:nvSpPr>
            <p:cNvPr id="56" name="Rectangle 55"/>
            <p:cNvSpPr/>
            <p:nvPr/>
          </p:nvSpPr>
          <p:spPr>
            <a:xfrm>
              <a:off x="1732230" y="5939827"/>
              <a:ext cx="1219200" cy="457200"/>
            </a:xfrm>
            <a:prstGeom prst="rect">
              <a:avLst/>
            </a:prstGeom>
            <a:solidFill>
              <a:srgbClr val="F5F79B"/>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C00000"/>
                  </a:solidFill>
                </a:rPr>
                <a:t>Plantilla</a:t>
              </a:r>
            </a:p>
            <a:p>
              <a:pPr algn="ctr"/>
              <a:r>
                <a:rPr lang="en-PH" sz="1200" dirty="0" smtClean="0">
                  <a:solidFill>
                    <a:srgbClr val="C00000"/>
                  </a:solidFill>
                </a:rPr>
                <a:t>(GMIS)</a:t>
              </a:r>
              <a:endParaRPr lang="en-PH" sz="1200" dirty="0">
                <a:solidFill>
                  <a:srgbClr val="C00000"/>
                </a:solidFill>
              </a:endParaRPr>
            </a:p>
          </p:txBody>
        </p:sp>
      </p:grpSp>
      <p:cxnSp>
        <p:nvCxnSpPr>
          <p:cNvPr id="59" name="Straight Arrow Connector 58"/>
          <p:cNvCxnSpPr/>
          <p:nvPr/>
        </p:nvCxnSpPr>
        <p:spPr>
          <a:xfrm>
            <a:off x="76200" y="2133600"/>
            <a:ext cx="1656030" cy="0"/>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56" idx="1"/>
          </p:cNvCxnSpPr>
          <p:nvPr/>
        </p:nvCxnSpPr>
        <p:spPr>
          <a:xfrm>
            <a:off x="76200" y="6168427"/>
            <a:ext cx="1427430" cy="0"/>
          </a:xfrm>
          <a:prstGeom prst="straightConnector1">
            <a:avLst/>
          </a:prstGeom>
          <a:ln w="19050" cap="flat">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78464" y="2133600"/>
            <a:ext cx="0" cy="4034828"/>
          </a:xfrm>
          <a:prstGeom prst="straightConnector1">
            <a:avLst/>
          </a:prstGeom>
          <a:ln w="19050" cap="flat">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4" idx="0"/>
            <a:endCxn id="8" idx="1"/>
          </p:cNvCxnSpPr>
          <p:nvPr/>
        </p:nvCxnSpPr>
        <p:spPr>
          <a:xfrm flipV="1">
            <a:off x="3375434" y="3581400"/>
            <a:ext cx="815566" cy="2362200"/>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70"/>
          <p:cNvGrpSpPr/>
          <p:nvPr/>
        </p:nvGrpSpPr>
        <p:grpSpPr>
          <a:xfrm>
            <a:off x="4114800" y="5715000"/>
            <a:ext cx="2590800" cy="762000"/>
            <a:chOff x="1676400" y="5715000"/>
            <a:chExt cx="2590800" cy="762000"/>
          </a:xfrm>
        </p:grpSpPr>
        <p:sp>
          <p:nvSpPr>
            <p:cNvPr id="72" name="Rectangle 71"/>
            <p:cNvSpPr/>
            <p:nvPr/>
          </p:nvSpPr>
          <p:spPr>
            <a:xfrm>
              <a:off x="1676400" y="5715000"/>
              <a:ext cx="2590800" cy="762000"/>
            </a:xfrm>
            <a:prstGeom prst="rect">
              <a:avLst/>
            </a:prstGeom>
            <a:solidFill>
              <a:srgbClr val="C00000">
                <a:alpha val="1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200" dirty="0" smtClean="0">
                <a:solidFill>
                  <a:srgbClr val="C00000"/>
                </a:solidFill>
              </a:endParaRPr>
            </a:p>
            <a:p>
              <a:pPr algn="ctr"/>
              <a:r>
                <a:rPr lang="en-PH" sz="1200" dirty="0" smtClean="0">
                  <a:solidFill>
                    <a:srgbClr val="C00000"/>
                  </a:solidFill>
                </a:rPr>
                <a:t>Revenue Management</a:t>
              </a:r>
            </a:p>
            <a:p>
              <a:pPr algn="ctr"/>
              <a:endParaRPr lang="en-PH" sz="1200" dirty="0" smtClean="0">
                <a:solidFill>
                  <a:srgbClr val="C00000"/>
                </a:solidFill>
              </a:endParaRPr>
            </a:p>
            <a:p>
              <a:pPr algn="ctr"/>
              <a:endParaRPr lang="en-PH" sz="1200" dirty="0">
                <a:solidFill>
                  <a:srgbClr val="C00000"/>
                </a:solidFill>
              </a:endParaRPr>
            </a:p>
            <a:p>
              <a:pPr algn="ctr"/>
              <a:endParaRPr lang="en-PH" sz="1200" dirty="0" smtClean="0">
                <a:solidFill>
                  <a:srgbClr val="C00000"/>
                </a:solidFill>
              </a:endParaRPr>
            </a:p>
            <a:p>
              <a:pPr algn="ctr"/>
              <a:endParaRPr lang="en-PH" sz="1200" dirty="0"/>
            </a:p>
          </p:txBody>
        </p:sp>
        <p:sp>
          <p:nvSpPr>
            <p:cNvPr id="73" name="Rectangle 72"/>
            <p:cNvSpPr/>
            <p:nvPr/>
          </p:nvSpPr>
          <p:spPr>
            <a:xfrm>
              <a:off x="2994434" y="5943600"/>
              <a:ext cx="1219200" cy="457200"/>
            </a:xfrm>
            <a:prstGeom prst="rect">
              <a:avLst/>
            </a:prstGeom>
            <a:solidFill>
              <a:srgbClr val="F5F79B"/>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C00000"/>
                  </a:solidFill>
                </a:rPr>
                <a:t>Customs      (BOC)</a:t>
              </a:r>
              <a:endParaRPr lang="en-PH" sz="1200" dirty="0">
                <a:solidFill>
                  <a:srgbClr val="C00000"/>
                </a:solidFill>
              </a:endParaRPr>
            </a:p>
          </p:txBody>
        </p:sp>
        <p:sp>
          <p:nvSpPr>
            <p:cNvPr id="75" name="Rectangle 74"/>
            <p:cNvSpPr/>
            <p:nvPr/>
          </p:nvSpPr>
          <p:spPr>
            <a:xfrm>
              <a:off x="1732230" y="5939827"/>
              <a:ext cx="1219200" cy="457200"/>
            </a:xfrm>
            <a:prstGeom prst="rect">
              <a:avLst/>
            </a:prstGeom>
            <a:solidFill>
              <a:srgbClr val="F5F79B"/>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C00000"/>
                  </a:solidFill>
                </a:rPr>
                <a:t>Internal Revenue (BIR)</a:t>
              </a:r>
              <a:endParaRPr lang="en-PH" sz="1200" dirty="0">
                <a:solidFill>
                  <a:srgbClr val="C00000"/>
                </a:solidFill>
              </a:endParaRPr>
            </a:p>
          </p:txBody>
        </p:sp>
      </p:grpSp>
      <p:cxnSp>
        <p:nvCxnSpPr>
          <p:cNvPr id="76" name="Straight Arrow Connector 75"/>
          <p:cNvCxnSpPr>
            <a:endCxn id="10" idx="2"/>
          </p:cNvCxnSpPr>
          <p:nvPr/>
        </p:nvCxnSpPr>
        <p:spPr>
          <a:xfrm flipV="1">
            <a:off x="5791200" y="5257800"/>
            <a:ext cx="0" cy="457200"/>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1447800" y="303291"/>
            <a:ext cx="1219200" cy="457200"/>
          </a:xfrm>
          <a:prstGeom prst="rect">
            <a:avLst/>
          </a:prstGeom>
          <a:solidFill>
            <a:srgbClr val="F5F79B"/>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C00000"/>
                </a:solidFill>
              </a:rPr>
              <a:t>Auditing Mgmt (IRRBAS)</a:t>
            </a:r>
            <a:endParaRPr lang="en-PH" sz="1200" dirty="0">
              <a:solidFill>
                <a:srgbClr val="C00000"/>
              </a:solidFill>
            </a:endParaRPr>
          </a:p>
        </p:txBody>
      </p:sp>
      <p:cxnSp>
        <p:nvCxnSpPr>
          <p:cNvPr id="81" name="Straight Arrow Connector 80"/>
          <p:cNvCxnSpPr>
            <a:stCxn id="80" idx="2"/>
          </p:cNvCxnSpPr>
          <p:nvPr/>
        </p:nvCxnSpPr>
        <p:spPr>
          <a:xfrm>
            <a:off x="2057400" y="760491"/>
            <a:ext cx="0" cy="306309"/>
          </a:xfrm>
          <a:prstGeom prst="straightConnector1">
            <a:avLst/>
          </a:prstGeom>
          <a:ln w="19050" cap="flat">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152400" y="5257800"/>
            <a:ext cx="1219200" cy="457200"/>
          </a:xfrm>
          <a:prstGeom prst="rect">
            <a:avLst/>
          </a:prstGeom>
          <a:solidFill>
            <a:srgbClr val="F5F79B"/>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C00000"/>
                </a:solidFill>
              </a:rPr>
              <a:t>Securities Management</a:t>
            </a:r>
            <a:endParaRPr lang="en-PH" sz="1200" dirty="0">
              <a:solidFill>
                <a:srgbClr val="C00000"/>
              </a:solidFill>
            </a:endParaRPr>
          </a:p>
        </p:txBody>
      </p:sp>
      <p:cxnSp>
        <p:nvCxnSpPr>
          <p:cNvPr id="85" name="Straight Arrow Connector 84"/>
          <p:cNvCxnSpPr>
            <a:endCxn id="84" idx="0"/>
          </p:cNvCxnSpPr>
          <p:nvPr/>
        </p:nvCxnSpPr>
        <p:spPr>
          <a:xfrm flipH="1">
            <a:off x="762000" y="5142745"/>
            <a:ext cx="931753" cy="115055"/>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5850879" y="1066800"/>
            <a:ext cx="854721" cy="369332"/>
          </a:xfrm>
          <a:prstGeom prst="rect">
            <a:avLst/>
          </a:prstGeom>
          <a:noFill/>
        </p:spPr>
        <p:txBody>
          <a:bodyPr wrap="none" rtlCol="0">
            <a:spAutoFit/>
          </a:bodyPr>
          <a:lstStyle/>
          <a:p>
            <a:r>
              <a:rPr lang="en-PH" dirty="0" smtClean="0">
                <a:solidFill>
                  <a:srgbClr val="002060"/>
                </a:solidFill>
              </a:rPr>
              <a:t>GIFMIS</a:t>
            </a:r>
            <a:endParaRPr lang="en-PH" dirty="0">
              <a:solidFill>
                <a:srgbClr val="002060"/>
              </a:solidFill>
            </a:endParaRPr>
          </a:p>
        </p:txBody>
      </p:sp>
      <p:sp>
        <p:nvSpPr>
          <p:cNvPr id="97" name="Rectangle 96"/>
          <p:cNvSpPr/>
          <p:nvPr/>
        </p:nvSpPr>
        <p:spPr>
          <a:xfrm>
            <a:off x="4114800" y="1184495"/>
            <a:ext cx="1524000" cy="1364810"/>
          </a:xfrm>
          <a:prstGeom prst="rect">
            <a:avLst/>
          </a:prstGeom>
          <a:solidFill>
            <a:schemeClr val="accent1">
              <a:alpha val="1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98" name="Rectangle 97"/>
          <p:cNvSpPr/>
          <p:nvPr/>
        </p:nvSpPr>
        <p:spPr>
          <a:xfrm>
            <a:off x="4267200" y="1981200"/>
            <a:ext cx="1219200" cy="457200"/>
          </a:xfrm>
          <a:prstGeom prst="rect">
            <a:avLst/>
          </a:prstGeom>
          <a:solidFill>
            <a:srgbClr val="F5F79B"/>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002060"/>
                </a:solidFill>
              </a:rPr>
              <a:t>Data</a:t>
            </a:r>
          </a:p>
          <a:p>
            <a:pPr algn="ctr"/>
            <a:r>
              <a:rPr lang="en-PH" sz="1200" dirty="0" smtClean="0">
                <a:solidFill>
                  <a:srgbClr val="002060"/>
                </a:solidFill>
              </a:rPr>
              <a:t>Warehousing</a:t>
            </a:r>
            <a:endParaRPr lang="en-PH" sz="1200" dirty="0">
              <a:solidFill>
                <a:srgbClr val="002060"/>
              </a:solidFill>
            </a:endParaRPr>
          </a:p>
        </p:txBody>
      </p:sp>
      <p:sp>
        <p:nvSpPr>
          <p:cNvPr id="99" name="Rectangle 98"/>
          <p:cNvSpPr/>
          <p:nvPr/>
        </p:nvSpPr>
        <p:spPr>
          <a:xfrm>
            <a:off x="4267200" y="1295400"/>
            <a:ext cx="1219200" cy="457200"/>
          </a:xfrm>
          <a:prstGeom prst="rect">
            <a:avLst/>
          </a:prstGeom>
          <a:solidFill>
            <a:srgbClr val="F5F79B"/>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002060"/>
                </a:solidFill>
              </a:rPr>
              <a:t>Business Intelligence</a:t>
            </a:r>
            <a:endParaRPr lang="en-PH" sz="1200" dirty="0">
              <a:solidFill>
                <a:srgbClr val="002060"/>
              </a:solidFill>
            </a:endParaRPr>
          </a:p>
        </p:txBody>
      </p:sp>
      <p:sp>
        <p:nvSpPr>
          <p:cNvPr id="104" name="Rectangle 103"/>
          <p:cNvSpPr/>
          <p:nvPr/>
        </p:nvSpPr>
        <p:spPr>
          <a:xfrm>
            <a:off x="4267200" y="304800"/>
            <a:ext cx="1219200" cy="457200"/>
          </a:xfrm>
          <a:prstGeom prst="rect">
            <a:avLst/>
          </a:prstGeom>
          <a:solidFill>
            <a:srgbClr val="F5F79B"/>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C00000"/>
                </a:solidFill>
              </a:rPr>
              <a:t>Government EIS</a:t>
            </a:r>
          </a:p>
          <a:p>
            <a:pPr algn="ctr"/>
            <a:r>
              <a:rPr lang="en-PH" sz="1200" dirty="0" smtClean="0">
                <a:solidFill>
                  <a:srgbClr val="C00000"/>
                </a:solidFill>
              </a:rPr>
              <a:t>(GEIS)</a:t>
            </a:r>
            <a:endParaRPr lang="en-PH" sz="1200" dirty="0">
              <a:solidFill>
                <a:srgbClr val="C00000"/>
              </a:solidFill>
            </a:endParaRPr>
          </a:p>
        </p:txBody>
      </p:sp>
      <p:cxnSp>
        <p:nvCxnSpPr>
          <p:cNvPr id="105" name="Straight Arrow Connector 104"/>
          <p:cNvCxnSpPr>
            <a:stCxn id="97" idx="0"/>
            <a:endCxn id="104" idx="2"/>
          </p:cNvCxnSpPr>
          <p:nvPr/>
        </p:nvCxnSpPr>
        <p:spPr>
          <a:xfrm flipV="1">
            <a:off x="4876800" y="762000"/>
            <a:ext cx="0" cy="422495"/>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6858000" y="3962400"/>
            <a:ext cx="990600" cy="1295400"/>
          </a:xfrm>
          <a:prstGeom prst="rect">
            <a:avLst/>
          </a:prstGeom>
          <a:solidFill>
            <a:srgbClr val="F5F79B"/>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C00000"/>
                </a:solidFill>
              </a:rPr>
              <a:t>Central Bank &amp;</a:t>
            </a:r>
          </a:p>
          <a:p>
            <a:pPr algn="ctr"/>
            <a:r>
              <a:rPr lang="en-PH" sz="1200" dirty="0" smtClean="0">
                <a:solidFill>
                  <a:srgbClr val="C00000"/>
                </a:solidFill>
              </a:rPr>
              <a:t>Government Servicing Banks</a:t>
            </a:r>
          </a:p>
          <a:p>
            <a:pPr algn="ctr"/>
            <a:r>
              <a:rPr lang="en-PH" sz="1200" dirty="0" smtClean="0">
                <a:solidFill>
                  <a:srgbClr val="C00000"/>
                </a:solidFill>
              </a:rPr>
              <a:t>(TSA)</a:t>
            </a:r>
            <a:endParaRPr lang="en-PH" sz="1200" dirty="0">
              <a:solidFill>
                <a:srgbClr val="C00000"/>
              </a:solidFill>
            </a:endParaRPr>
          </a:p>
        </p:txBody>
      </p:sp>
      <p:cxnSp>
        <p:nvCxnSpPr>
          <p:cNvPr id="57" name="Straight Arrow Connector 56"/>
          <p:cNvCxnSpPr>
            <a:stCxn id="9" idx="3"/>
          </p:cNvCxnSpPr>
          <p:nvPr/>
        </p:nvCxnSpPr>
        <p:spPr>
          <a:xfrm>
            <a:off x="5410200" y="4267200"/>
            <a:ext cx="1447800" cy="0"/>
          </a:xfrm>
          <a:prstGeom prst="straightConnector1">
            <a:avLst/>
          </a:prstGeom>
          <a:ln w="19050" cap="flat">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0" idx="3"/>
          </p:cNvCxnSpPr>
          <p:nvPr/>
        </p:nvCxnSpPr>
        <p:spPr>
          <a:xfrm flipV="1">
            <a:off x="6400800" y="5027691"/>
            <a:ext cx="457200" cy="1509"/>
          </a:xfrm>
          <a:prstGeom prst="straightConnector1">
            <a:avLst/>
          </a:prstGeom>
          <a:ln w="19050" cap="flat">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8077200" y="3962400"/>
            <a:ext cx="990600" cy="1295400"/>
          </a:xfrm>
          <a:prstGeom prst="rect">
            <a:avLst/>
          </a:prstGeom>
          <a:solidFill>
            <a:srgbClr val="F5F79B"/>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C00000"/>
                </a:solidFill>
              </a:rPr>
              <a:t>Commercial Banks </a:t>
            </a:r>
          </a:p>
        </p:txBody>
      </p:sp>
      <p:cxnSp>
        <p:nvCxnSpPr>
          <p:cNvPr id="65" name="Straight Arrow Connector 64"/>
          <p:cNvCxnSpPr>
            <a:endCxn id="61" idx="2"/>
          </p:cNvCxnSpPr>
          <p:nvPr/>
        </p:nvCxnSpPr>
        <p:spPr>
          <a:xfrm flipV="1">
            <a:off x="8572500" y="5257800"/>
            <a:ext cx="0" cy="609600"/>
          </a:xfrm>
          <a:prstGeom prst="straightConnector1">
            <a:avLst/>
          </a:prstGeom>
          <a:ln w="19050" cap="flat">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6400800" y="5257800"/>
            <a:ext cx="2171700" cy="609600"/>
          </a:xfrm>
          <a:prstGeom prst="straightConnector1">
            <a:avLst/>
          </a:prstGeom>
          <a:ln w="19050" cap="flat">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13" name="Group 19"/>
          <p:cNvGrpSpPr>
            <a:grpSpLocks/>
          </p:cNvGrpSpPr>
          <p:nvPr/>
        </p:nvGrpSpPr>
        <p:grpSpPr bwMode="auto">
          <a:xfrm>
            <a:off x="7134452" y="2412505"/>
            <a:ext cx="447921" cy="719402"/>
            <a:chOff x="1104" y="1584"/>
            <a:chExt cx="480" cy="768"/>
          </a:xfrm>
        </p:grpSpPr>
        <p:sp>
          <p:nvSpPr>
            <p:cNvPr id="78" name="Oval 5"/>
            <p:cNvSpPr>
              <a:spLocks noChangeArrowheads="1"/>
            </p:cNvSpPr>
            <p:nvPr/>
          </p:nvSpPr>
          <p:spPr bwMode="auto">
            <a:xfrm>
              <a:off x="1248" y="1584"/>
              <a:ext cx="192" cy="192"/>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79" name="AutoShape 6"/>
            <p:cNvSpPr>
              <a:spLocks noChangeArrowheads="1"/>
            </p:cNvSpPr>
            <p:nvPr/>
          </p:nvSpPr>
          <p:spPr bwMode="auto">
            <a:xfrm>
              <a:off x="1200" y="1776"/>
              <a:ext cx="288" cy="28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00FF"/>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2" name="AutoShape 7"/>
            <p:cNvSpPr>
              <a:spLocks noChangeArrowheads="1"/>
            </p:cNvSpPr>
            <p:nvPr/>
          </p:nvSpPr>
          <p:spPr bwMode="auto">
            <a:xfrm rot="10800000">
              <a:off x="1248" y="1776"/>
              <a:ext cx="192" cy="240"/>
            </a:xfrm>
            <a:prstGeom prst="triangle">
              <a:avLst>
                <a:gd name="adj" fmla="val 50000"/>
              </a:avLst>
            </a:prstGeom>
            <a:solidFill>
              <a:schemeClr val="bg1"/>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3" name="AutoShape 8"/>
            <p:cNvSpPr>
              <a:spLocks noChangeArrowheads="1"/>
            </p:cNvSpPr>
            <p:nvPr/>
          </p:nvSpPr>
          <p:spPr bwMode="auto">
            <a:xfrm>
              <a:off x="1296" y="1776"/>
              <a:ext cx="96" cy="192"/>
            </a:xfrm>
            <a:prstGeom prst="triangle">
              <a:avLst>
                <a:gd name="adj" fmla="val 50000"/>
              </a:avLst>
            </a:prstGeom>
            <a:solidFill>
              <a:srgbClr val="FF0000"/>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6" name="Rectangle 11"/>
            <p:cNvSpPr>
              <a:spLocks noChangeArrowheads="1"/>
            </p:cNvSpPr>
            <p:nvPr/>
          </p:nvSpPr>
          <p:spPr bwMode="auto">
            <a:xfrm rot="1060781">
              <a:off x="1152" y="1776"/>
              <a:ext cx="96" cy="192"/>
            </a:xfrm>
            <a:prstGeom prst="rect">
              <a:avLst/>
            </a:prstGeom>
            <a:solidFill>
              <a:srgbClr val="0000FF"/>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7" name="Rectangle 12"/>
            <p:cNvSpPr>
              <a:spLocks noChangeArrowheads="1"/>
            </p:cNvSpPr>
            <p:nvPr/>
          </p:nvSpPr>
          <p:spPr bwMode="auto">
            <a:xfrm rot="20350742">
              <a:off x="1440" y="1776"/>
              <a:ext cx="96" cy="192"/>
            </a:xfrm>
            <a:prstGeom prst="rect">
              <a:avLst/>
            </a:prstGeom>
            <a:solidFill>
              <a:srgbClr val="0000FF"/>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8" name="Rectangle 13"/>
            <p:cNvSpPr>
              <a:spLocks noChangeArrowheads="1"/>
            </p:cNvSpPr>
            <p:nvPr/>
          </p:nvSpPr>
          <p:spPr bwMode="auto">
            <a:xfrm rot="1060781">
              <a:off x="1248" y="2064"/>
              <a:ext cx="96" cy="192"/>
            </a:xfrm>
            <a:prstGeom prst="rect">
              <a:avLst/>
            </a:prstGeom>
            <a:solidFill>
              <a:srgbClr val="0000FF"/>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9" name="Rectangle 14"/>
            <p:cNvSpPr>
              <a:spLocks noChangeArrowheads="1"/>
            </p:cNvSpPr>
            <p:nvPr/>
          </p:nvSpPr>
          <p:spPr bwMode="auto">
            <a:xfrm rot="20350742">
              <a:off x="1344" y="2064"/>
              <a:ext cx="96" cy="192"/>
            </a:xfrm>
            <a:prstGeom prst="rect">
              <a:avLst/>
            </a:prstGeom>
            <a:solidFill>
              <a:srgbClr val="0000FF"/>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90" name="Rectangle 15"/>
            <p:cNvSpPr>
              <a:spLocks noChangeArrowheads="1"/>
            </p:cNvSpPr>
            <p:nvPr/>
          </p:nvSpPr>
          <p:spPr bwMode="auto">
            <a:xfrm>
              <a:off x="1152" y="2256"/>
              <a:ext cx="144" cy="96"/>
            </a:xfrm>
            <a:prstGeom prst="rect">
              <a:avLst/>
            </a:prstGeom>
            <a:solidFill>
              <a:schemeClr val="tx1"/>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91" name="Rectangle 16"/>
            <p:cNvSpPr>
              <a:spLocks noChangeArrowheads="1"/>
            </p:cNvSpPr>
            <p:nvPr/>
          </p:nvSpPr>
          <p:spPr bwMode="auto">
            <a:xfrm>
              <a:off x="1392" y="2256"/>
              <a:ext cx="144" cy="96"/>
            </a:xfrm>
            <a:prstGeom prst="rect">
              <a:avLst/>
            </a:prstGeom>
            <a:solidFill>
              <a:schemeClr val="tx1"/>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92" name="Oval 17"/>
            <p:cNvSpPr>
              <a:spLocks noChangeArrowheads="1"/>
            </p:cNvSpPr>
            <p:nvPr/>
          </p:nvSpPr>
          <p:spPr bwMode="auto">
            <a:xfrm>
              <a:off x="1104" y="1968"/>
              <a:ext cx="96" cy="96"/>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93" name="Oval 18"/>
            <p:cNvSpPr>
              <a:spLocks noChangeArrowheads="1"/>
            </p:cNvSpPr>
            <p:nvPr/>
          </p:nvSpPr>
          <p:spPr bwMode="auto">
            <a:xfrm>
              <a:off x="1488" y="1968"/>
              <a:ext cx="96" cy="96"/>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grpSp>
      <p:grpSp>
        <p:nvGrpSpPr>
          <p:cNvPr id="15" name="Group 93"/>
          <p:cNvGrpSpPr/>
          <p:nvPr/>
        </p:nvGrpSpPr>
        <p:grpSpPr>
          <a:xfrm>
            <a:off x="8422704" y="2453377"/>
            <a:ext cx="492696" cy="915752"/>
            <a:chOff x="3314700" y="125104"/>
            <a:chExt cx="626498" cy="1474201"/>
          </a:xfrm>
        </p:grpSpPr>
        <p:grpSp>
          <p:nvGrpSpPr>
            <p:cNvPr id="16" name="Group 36"/>
            <p:cNvGrpSpPr>
              <a:grpSpLocks/>
            </p:cNvGrpSpPr>
            <p:nvPr/>
          </p:nvGrpSpPr>
          <p:grpSpPr bwMode="auto">
            <a:xfrm>
              <a:off x="3314700" y="125104"/>
              <a:ext cx="626498" cy="1092509"/>
              <a:chOff x="2544" y="1440"/>
              <a:chExt cx="480" cy="816"/>
            </a:xfrm>
          </p:grpSpPr>
          <p:sp>
            <p:nvSpPr>
              <p:cNvPr id="102" name="Oval 21"/>
              <p:cNvSpPr>
                <a:spLocks noChangeArrowheads="1"/>
              </p:cNvSpPr>
              <p:nvPr/>
            </p:nvSpPr>
            <p:spPr bwMode="auto">
              <a:xfrm>
                <a:off x="2688" y="1488"/>
                <a:ext cx="192" cy="192"/>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3" name="AutoShape 22"/>
              <p:cNvSpPr>
                <a:spLocks noChangeArrowheads="1"/>
              </p:cNvSpPr>
              <p:nvPr/>
            </p:nvSpPr>
            <p:spPr bwMode="auto">
              <a:xfrm>
                <a:off x="2640" y="1680"/>
                <a:ext cx="288" cy="28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6" name="AutoShape 23"/>
              <p:cNvSpPr>
                <a:spLocks noChangeArrowheads="1"/>
              </p:cNvSpPr>
              <p:nvPr/>
            </p:nvSpPr>
            <p:spPr bwMode="auto">
              <a:xfrm rot="10800000">
                <a:off x="2688" y="1680"/>
                <a:ext cx="192" cy="240"/>
              </a:xfrm>
              <a:prstGeom prst="triangle">
                <a:avLst>
                  <a:gd name="adj" fmla="val 50000"/>
                </a:avLst>
              </a:prstGeom>
              <a:solidFill>
                <a:schemeClr val="bg1"/>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7" name="AutoShape 24"/>
              <p:cNvSpPr>
                <a:spLocks noChangeArrowheads="1"/>
              </p:cNvSpPr>
              <p:nvPr/>
            </p:nvSpPr>
            <p:spPr bwMode="auto">
              <a:xfrm>
                <a:off x="2736" y="1680"/>
                <a:ext cx="96" cy="192"/>
              </a:xfrm>
              <a:prstGeom prst="triangle">
                <a:avLst>
                  <a:gd name="adj" fmla="val 50000"/>
                </a:avLst>
              </a:prstGeom>
              <a:solidFill>
                <a:srgbClr val="000080"/>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8" name="Rectangle 25"/>
              <p:cNvSpPr>
                <a:spLocks noChangeArrowheads="1"/>
              </p:cNvSpPr>
              <p:nvPr/>
            </p:nvSpPr>
            <p:spPr bwMode="auto">
              <a:xfrm rot="1060781">
                <a:off x="2592" y="1680"/>
                <a:ext cx="96" cy="192"/>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9" name="Rectangle 26"/>
              <p:cNvSpPr>
                <a:spLocks noChangeArrowheads="1"/>
              </p:cNvSpPr>
              <p:nvPr/>
            </p:nvSpPr>
            <p:spPr bwMode="auto">
              <a:xfrm rot="-1249258">
                <a:off x="2880" y="1680"/>
                <a:ext cx="96" cy="192"/>
              </a:xfrm>
              <a:prstGeom prst="rect">
                <a:avLst/>
              </a:prstGeom>
              <a:solidFill>
                <a:srgbClr val="99CCFF"/>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10" name="Rectangle 27"/>
              <p:cNvSpPr>
                <a:spLocks noChangeArrowheads="1"/>
              </p:cNvSpPr>
              <p:nvPr/>
            </p:nvSpPr>
            <p:spPr bwMode="auto">
              <a:xfrm rot="1060781">
                <a:off x="2688" y="1968"/>
                <a:ext cx="96" cy="192"/>
              </a:xfrm>
              <a:prstGeom prst="rect">
                <a:avLst/>
              </a:prstGeom>
              <a:solidFill>
                <a:srgbClr val="000080"/>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11" name="Rectangle 28"/>
              <p:cNvSpPr>
                <a:spLocks noChangeArrowheads="1"/>
              </p:cNvSpPr>
              <p:nvPr/>
            </p:nvSpPr>
            <p:spPr bwMode="auto">
              <a:xfrm rot="-1249258">
                <a:off x="2784" y="1968"/>
                <a:ext cx="96" cy="192"/>
              </a:xfrm>
              <a:prstGeom prst="rect">
                <a:avLst/>
              </a:prstGeom>
              <a:solidFill>
                <a:srgbClr val="000080"/>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12" name="Rectangle 29"/>
              <p:cNvSpPr>
                <a:spLocks noChangeArrowheads="1"/>
              </p:cNvSpPr>
              <p:nvPr/>
            </p:nvSpPr>
            <p:spPr bwMode="auto">
              <a:xfrm>
                <a:off x="2592" y="2160"/>
                <a:ext cx="144" cy="96"/>
              </a:xfrm>
              <a:prstGeom prst="rect">
                <a:avLst/>
              </a:prstGeom>
              <a:solidFill>
                <a:schemeClr val="tx1"/>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13" name="Rectangle 30"/>
              <p:cNvSpPr>
                <a:spLocks noChangeArrowheads="1"/>
              </p:cNvSpPr>
              <p:nvPr/>
            </p:nvSpPr>
            <p:spPr bwMode="auto">
              <a:xfrm>
                <a:off x="2832" y="2160"/>
                <a:ext cx="144" cy="96"/>
              </a:xfrm>
              <a:prstGeom prst="rect">
                <a:avLst/>
              </a:prstGeom>
              <a:solidFill>
                <a:schemeClr val="tx1"/>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14" name="Oval 31"/>
              <p:cNvSpPr>
                <a:spLocks noChangeArrowheads="1"/>
              </p:cNvSpPr>
              <p:nvPr/>
            </p:nvSpPr>
            <p:spPr bwMode="auto">
              <a:xfrm>
                <a:off x="2544" y="1872"/>
                <a:ext cx="96" cy="96"/>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15" name="Oval 32"/>
              <p:cNvSpPr>
                <a:spLocks noChangeArrowheads="1"/>
              </p:cNvSpPr>
              <p:nvPr/>
            </p:nvSpPr>
            <p:spPr bwMode="auto">
              <a:xfrm>
                <a:off x="2928" y="1872"/>
                <a:ext cx="96" cy="96"/>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16" name="Rectangle 33"/>
              <p:cNvSpPr>
                <a:spLocks noChangeArrowheads="1"/>
              </p:cNvSpPr>
              <p:nvPr/>
            </p:nvSpPr>
            <p:spPr bwMode="auto">
              <a:xfrm rot="16200000">
                <a:off x="2736" y="1392"/>
                <a:ext cx="96" cy="192"/>
              </a:xfrm>
              <a:prstGeom prst="rect">
                <a:avLst/>
              </a:prstGeom>
              <a:solidFill>
                <a:srgbClr val="000080"/>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17" name="Rectangle 35"/>
              <p:cNvSpPr>
                <a:spLocks noChangeArrowheads="1"/>
              </p:cNvSpPr>
              <p:nvPr/>
            </p:nvSpPr>
            <p:spPr bwMode="auto">
              <a:xfrm rot="16200000">
                <a:off x="2712" y="1416"/>
                <a:ext cx="47" cy="192"/>
              </a:xfrm>
              <a:prstGeom prst="rect">
                <a:avLst/>
              </a:prstGeom>
              <a:solidFill>
                <a:srgbClr val="000080"/>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grpSp>
        <p:sp>
          <p:nvSpPr>
            <p:cNvPr id="101" name="TextBox 100"/>
            <p:cNvSpPr txBox="1"/>
            <p:nvPr/>
          </p:nvSpPr>
          <p:spPr>
            <a:xfrm>
              <a:off x="3352938" y="1185445"/>
              <a:ext cx="184731" cy="413860"/>
            </a:xfrm>
            <a:prstGeom prst="rect">
              <a:avLst/>
            </a:prstGeom>
            <a:noFill/>
          </p:spPr>
          <p:txBody>
            <a:bodyPr wrap="none" rtlCol="0">
              <a:spAutoFit/>
            </a:bodyPr>
            <a:lstStyle/>
            <a:p>
              <a:endParaRPr lang="en-US" sz="1600" b="1" dirty="0"/>
            </a:p>
          </p:txBody>
        </p:sp>
      </p:grpSp>
      <p:grpSp>
        <p:nvGrpSpPr>
          <p:cNvPr id="17" name="Group 32"/>
          <p:cNvGrpSpPr/>
          <p:nvPr/>
        </p:nvGrpSpPr>
        <p:grpSpPr>
          <a:xfrm>
            <a:off x="7692050" y="2418901"/>
            <a:ext cx="566977" cy="1010099"/>
            <a:chOff x="6970699" y="1584663"/>
            <a:chExt cx="686136" cy="1164746"/>
          </a:xfrm>
        </p:grpSpPr>
        <p:grpSp>
          <p:nvGrpSpPr>
            <p:cNvPr id="18" name="Group 203"/>
            <p:cNvGrpSpPr>
              <a:grpSpLocks/>
            </p:cNvGrpSpPr>
            <p:nvPr/>
          </p:nvGrpSpPr>
          <p:grpSpPr bwMode="auto">
            <a:xfrm>
              <a:off x="7021633" y="1584663"/>
              <a:ext cx="635202" cy="977395"/>
              <a:chOff x="3060" y="1968"/>
              <a:chExt cx="540" cy="913"/>
            </a:xfrm>
          </p:grpSpPr>
          <p:sp>
            <p:nvSpPr>
              <p:cNvPr id="121" name="Text Box 31"/>
              <p:cNvSpPr txBox="1">
                <a:spLocks noChangeArrowheads="1"/>
              </p:cNvSpPr>
              <p:nvPr/>
            </p:nvSpPr>
            <p:spPr bwMode="auto">
              <a:xfrm>
                <a:off x="3060" y="2726"/>
                <a:ext cx="11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Narrow" pitchFamily="34" charset="0"/>
                  </a:defRPr>
                </a:lvl1pPr>
                <a:lvl2pPr marL="742950" indent="-285750">
                  <a:defRPr sz="1600" b="1">
                    <a:solidFill>
                      <a:schemeClr val="tx1"/>
                    </a:solidFill>
                    <a:latin typeface="Arial Narrow" pitchFamily="34" charset="0"/>
                  </a:defRPr>
                </a:lvl2pPr>
                <a:lvl3pPr marL="1143000" indent="-228600">
                  <a:defRPr sz="1600" b="1">
                    <a:solidFill>
                      <a:schemeClr val="tx1"/>
                    </a:solidFill>
                    <a:latin typeface="Arial Narrow" pitchFamily="34" charset="0"/>
                  </a:defRPr>
                </a:lvl3pPr>
                <a:lvl4pPr marL="1600200" indent="-228600">
                  <a:defRPr sz="1600" b="1">
                    <a:solidFill>
                      <a:schemeClr val="tx1"/>
                    </a:solidFill>
                    <a:latin typeface="Arial Narrow" pitchFamily="34" charset="0"/>
                  </a:defRPr>
                </a:lvl4pPr>
                <a:lvl5pPr marL="2057400" indent="-228600">
                  <a:defRPr sz="1600" b="1">
                    <a:solidFill>
                      <a:schemeClr val="tx1"/>
                    </a:solidFill>
                    <a:latin typeface="Arial Narrow" pitchFamily="34" charset="0"/>
                  </a:defRPr>
                </a:lvl5pPr>
                <a:lvl6pPr marL="2514600" indent="-228600" algn="ctr" eaLnBrk="0" fontAlgn="base" hangingPunct="0">
                  <a:spcBef>
                    <a:spcPct val="20000"/>
                  </a:spcBef>
                  <a:spcAft>
                    <a:spcPct val="0"/>
                  </a:spcAft>
                  <a:defRPr sz="1600" b="1">
                    <a:solidFill>
                      <a:schemeClr val="tx1"/>
                    </a:solidFill>
                    <a:latin typeface="Arial Narrow" pitchFamily="34" charset="0"/>
                  </a:defRPr>
                </a:lvl6pPr>
                <a:lvl7pPr marL="2971800" indent="-228600" algn="ctr" eaLnBrk="0" fontAlgn="base" hangingPunct="0">
                  <a:spcBef>
                    <a:spcPct val="20000"/>
                  </a:spcBef>
                  <a:spcAft>
                    <a:spcPct val="0"/>
                  </a:spcAft>
                  <a:defRPr sz="1600" b="1">
                    <a:solidFill>
                      <a:schemeClr val="tx1"/>
                    </a:solidFill>
                    <a:latin typeface="Arial Narrow" pitchFamily="34" charset="0"/>
                  </a:defRPr>
                </a:lvl7pPr>
                <a:lvl8pPr marL="3429000" indent="-228600" algn="ctr" eaLnBrk="0" fontAlgn="base" hangingPunct="0">
                  <a:spcBef>
                    <a:spcPct val="20000"/>
                  </a:spcBef>
                  <a:spcAft>
                    <a:spcPct val="0"/>
                  </a:spcAft>
                  <a:defRPr sz="1600" b="1">
                    <a:solidFill>
                      <a:schemeClr val="tx1"/>
                    </a:solidFill>
                    <a:latin typeface="Arial Narrow" pitchFamily="34" charset="0"/>
                  </a:defRPr>
                </a:lvl8pPr>
                <a:lvl9pPr marL="3886200" indent="-228600" algn="ctr" eaLnBrk="0" fontAlgn="base" hangingPunct="0">
                  <a:spcBef>
                    <a:spcPct val="20000"/>
                  </a:spcBef>
                  <a:spcAft>
                    <a:spcPct val="0"/>
                  </a:spcAft>
                  <a:defRPr sz="1600" b="1">
                    <a:solidFill>
                      <a:schemeClr val="tx1"/>
                    </a:solidFill>
                    <a:latin typeface="Arial Narrow" pitchFamily="34" charset="0"/>
                  </a:defRPr>
                </a:lvl9pPr>
              </a:lstStyle>
              <a:p>
                <a:pPr>
                  <a:spcBef>
                    <a:spcPct val="0"/>
                  </a:spcBef>
                </a:pPr>
                <a:endParaRPr lang="en-US" sz="1000" b="0" dirty="0">
                  <a:latin typeface="Arial" charset="0"/>
                </a:endParaRPr>
              </a:p>
            </p:txBody>
          </p:sp>
          <p:sp>
            <p:nvSpPr>
              <p:cNvPr id="122" name="Oval 191"/>
              <p:cNvSpPr>
                <a:spLocks noChangeArrowheads="1"/>
              </p:cNvSpPr>
              <p:nvPr/>
            </p:nvSpPr>
            <p:spPr bwMode="auto">
              <a:xfrm>
                <a:off x="3264" y="1968"/>
                <a:ext cx="192" cy="192"/>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23" name="AutoShape 192"/>
              <p:cNvSpPr>
                <a:spLocks noChangeArrowheads="1"/>
              </p:cNvSpPr>
              <p:nvPr/>
            </p:nvSpPr>
            <p:spPr bwMode="auto">
              <a:xfrm>
                <a:off x="3216" y="2160"/>
                <a:ext cx="288" cy="28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00"/>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24" name="AutoShape 193"/>
              <p:cNvSpPr>
                <a:spLocks noChangeArrowheads="1"/>
              </p:cNvSpPr>
              <p:nvPr/>
            </p:nvSpPr>
            <p:spPr bwMode="auto">
              <a:xfrm rot="10800000">
                <a:off x="3264" y="2160"/>
                <a:ext cx="192" cy="240"/>
              </a:xfrm>
              <a:prstGeom prst="triangle">
                <a:avLst>
                  <a:gd name="adj" fmla="val 50000"/>
                </a:avLst>
              </a:prstGeom>
              <a:solidFill>
                <a:schemeClr val="bg1"/>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25" name="AutoShape 194"/>
              <p:cNvSpPr>
                <a:spLocks noChangeArrowheads="1"/>
              </p:cNvSpPr>
              <p:nvPr/>
            </p:nvSpPr>
            <p:spPr bwMode="auto">
              <a:xfrm>
                <a:off x="3312" y="2160"/>
                <a:ext cx="96" cy="192"/>
              </a:xfrm>
              <a:prstGeom prst="triangle">
                <a:avLst>
                  <a:gd name="adj" fmla="val 50000"/>
                </a:avLst>
              </a:prstGeom>
              <a:solidFill>
                <a:srgbClr val="FF6600"/>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26" name="Rectangle 195"/>
              <p:cNvSpPr>
                <a:spLocks noChangeArrowheads="1"/>
              </p:cNvSpPr>
              <p:nvPr/>
            </p:nvSpPr>
            <p:spPr bwMode="auto">
              <a:xfrm rot="1060781">
                <a:off x="3168" y="2160"/>
                <a:ext cx="96" cy="192"/>
              </a:xfrm>
              <a:prstGeom prst="rect">
                <a:avLst/>
              </a:prstGeom>
              <a:solidFill>
                <a:srgbClr val="808000"/>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27" name="Rectangle 196"/>
              <p:cNvSpPr>
                <a:spLocks noChangeArrowheads="1"/>
              </p:cNvSpPr>
              <p:nvPr/>
            </p:nvSpPr>
            <p:spPr bwMode="auto">
              <a:xfrm rot="-1249258">
                <a:off x="3456" y="2160"/>
                <a:ext cx="96" cy="192"/>
              </a:xfrm>
              <a:prstGeom prst="rect">
                <a:avLst/>
              </a:prstGeom>
              <a:solidFill>
                <a:srgbClr val="808000"/>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28" name="Rectangle 197"/>
              <p:cNvSpPr>
                <a:spLocks noChangeArrowheads="1"/>
              </p:cNvSpPr>
              <p:nvPr/>
            </p:nvSpPr>
            <p:spPr bwMode="auto">
              <a:xfrm rot="1060781">
                <a:off x="3264" y="2448"/>
                <a:ext cx="96" cy="192"/>
              </a:xfrm>
              <a:prstGeom prst="rect">
                <a:avLst/>
              </a:prstGeom>
              <a:solidFill>
                <a:srgbClr val="808000"/>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29" name="Rectangle 198"/>
              <p:cNvSpPr>
                <a:spLocks noChangeArrowheads="1"/>
              </p:cNvSpPr>
              <p:nvPr/>
            </p:nvSpPr>
            <p:spPr bwMode="auto">
              <a:xfrm rot="-1249258">
                <a:off x="3360" y="2448"/>
                <a:ext cx="96" cy="192"/>
              </a:xfrm>
              <a:prstGeom prst="rect">
                <a:avLst/>
              </a:prstGeom>
              <a:solidFill>
                <a:srgbClr val="808000"/>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30" name="Rectangle 199"/>
              <p:cNvSpPr>
                <a:spLocks noChangeArrowheads="1"/>
              </p:cNvSpPr>
              <p:nvPr/>
            </p:nvSpPr>
            <p:spPr bwMode="auto">
              <a:xfrm>
                <a:off x="3168" y="2640"/>
                <a:ext cx="144" cy="96"/>
              </a:xfrm>
              <a:prstGeom prst="rect">
                <a:avLst/>
              </a:prstGeom>
              <a:solidFill>
                <a:schemeClr val="tx1"/>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31" name="Rectangle 200"/>
              <p:cNvSpPr>
                <a:spLocks noChangeArrowheads="1"/>
              </p:cNvSpPr>
              <p:nvPr/>
            </p:nvSpPr>
            <p:spPr bwMode="auto">
              <a:xfrm>
                <a:off x="3408" y="2640"/>
                <a:ext cx="144" cy="96"/>
              </a:xfrm>
              <a:prstGeom prst="rect">
                <a:avLst/>
              </a:prstGeom>
              <a:solidFill>
                <a:schemeClr val="tx1"/>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32" name="Oval 201"/>
              <p:cNvSpPr>
                <a:spLocks noChangeArrowheads="1"/>
              </p:cNvSpPr>
              <p:nvPr/>
            </p:nvSpPr>
            <p:spPr bwMode="auto">
              <a:xfrm>
                <a:off x="3120" y="2352"/>
                <a:ext cx="96" cy="96"/>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33" name="Oval 202"/>
              <p:cNvSpPr>
                <a:spLocks noChangeArrowheads="1"/>
              </p:cNvSpPr>
              <p:nvPr/>
            </p:nvSpPr>
            <p:spPr bwMode="auto">
              <a:xfrm>
                <a:off x="3504" y="2352"/>
                <a:ext cx="96" cy="96"/>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grpSp>
        <p:sp>
          <p:nvSpPr>
            <p:cNvPr id="120" name="TextBox 119"/>
            <p:cNvSpPr txBox="1"/>
            <p:nvPr/>
          </p:nvSpPr>
          <p:spPr>
            <a:xfrm>
              <a:off x="6970699" y="2410855"/>
              <a:ext cx="184731" cy="338554"/>
            </a:xfrm>
            <a:prstGeom prst="rect">
              <a:avLst/>
            </a:prstGeom>
            <a:noFill/>
          </p:spPr>
          <p:txBody>
            <a:bodyPr wrap="none" rtlCol="0">
              <a:spAutoFit/>
            </a:bodyPr>
            <a:lstStyle/>
            <a:p>
              <a:endParaRPr lang="en-US" sz="1600" b="1" dirty="0"/>
            </a:p>
          </p:txBody>
        </p:sp>
      </p:grpSp>
      <p:cxnSp>
        <p:nvCxnSpPr>
          <p:cNvPr id="134" name="Straight Arrow Connector 133"/>
          <p:cNvCxnSpPr/>
          <p:nvPr/>
        </p:nvCxnSpPr>
        <p:spPr>
          <a:xfrm flipH="1">
            <a:off x="7818508" y="4597273"/>
            <a:ext cx="258692" cy="0"/>
          </a:xfrm>
          <a:prstGeom prst="straightConnector1">
            <a:avLst/>
          </a:prstGeom>
          <a:ln w="19050" cap="flat">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687899" y="2157439"/>
            <a:ext cx="694101" cy="276999"/>
          </a:xfrm>
          <a:prstGeom prst="rect">
            <a:avLst/>
          </a:prstGeom>
          <a:noFill/>
        </p:spPr>
        <p:txBody>
          <a:bodyPr wrap="none" rtlCol="0">
            <a:spAutoFit/>
          </a:bodyPr>
          <a:lstStyle/>
          <a:p>
            <a:r>
              <a:rPr lang="en-PH" sz="1200" dirty="0" smtClean="0"/>
              <a:t>Creditor</a:t>
            </a:r>
            <a:endParaRPr lang="en-PH" sz="1200" dirty="0"/>
          </a:p>
        </p:txBody>
      </p:sp>
      <p:sp>
        <p:nvSpPr>
          <p:cNvPr id="135" name="TextBox 134"/>
          <p:cNvSpPr txBox="1"/>
          <p:nvPr/>
        </p:nvSpPr>
        <p:spPr>
          <a:xfrm>
            <a:off x="7010400" y="1977238"/>
            <a:ext cx="696024" cy="461665"/>
          </a:xfrm>
          <a:prstGeom prst="rect">
            <a:avLst/>
          </a:prstGeom>
          <a:noFill/>
        </p:spPr>
        <p:txBody>
          <a:bodyPr wrap="none" rtlCol="0">
            <a:spAutoFit/>
          </a:bodyPr>
          <a:lstStyle/>
          <a:p>
            <a:pPr algn="ctr"/>
            <a:r>
              <a:rPr lang="en-PH" sz="1200" dirty="0" smtClean="0"/>
              <a:t>Vendor/</a:t>
            </a:r>
          </a:p>
          <a:p>
            <a:pPr algn="ctr"/>
            <a:r>
              <a:rPr lang="en-PH" sz="1200" dirty="0" smtClean="0"/>
              <a:t>Supplier</a:t>
            </a:r>
            <a:endParaRPr lang="en-PH" sz="1200" dirty="0"/>
          </a:p>
        </p:txBody>
      </p:sp>
      <p:sp>
        <p:nvSpPr>
          <p:cNvPr id="136" name="TextBox 135"/>
          <p:cNvSpPr txBox="1"/>
          <p:nvPr/>
        </p:nvSpPr>
        <p:spPr>
          <a:xfrm>
            <a:off x="8305800" y="1977238"/>
            <a:ext cx="800732" cy="461665"/>
          </a:xfrm>
          <a:prstGeom prst="rect">
            <a:avLst/>
          </a:prstGeom>
          <a:noFill/>
        </p:spPr>
        <p:txBody>
          <a:bodyPr wrap="none" rtlCol="0">
            <a:spAutoFit/>
          </a:bodyPr>
          <a:lstStyle/>
          <a:p>
            <a:pPr algn="ctr"/>
            <a:r>
              <a:rPr lang="en-PH" sz="1200" dirty="0" smtClean="0"/>
              <a:t>Public </a:t>
            </a:r>
          </a:p>
          <a:p>
            <a:pPr algn="ctr"/>
            <a:r>
              <a:rPr lang="en-PH" sz="1200" dirty="0" smtClean="0"/>
              <a:t>Employee</a:t>
            </a:r>
            <a:endParaRPr lang="en-PH" sz="1200" dirty="0"/>
          </a:p>
        </p:txBody>
      </p:sp>
      <p:cxnSp>
        <p:nvCxnSpPr>
          <p:cNvPr id="137" name="Straight Arrow Connector 136"/>
          <p:cNvCxnSpPr>
            <a:stCxn id="48" idx="0"/>
          </p:cNvCxnSpPr>
          <p:nvPr/>
        </p:nvCxnSpPr>
        <p:spPr>
          <a:xfrm flipH="1" flipV="1">
            <a:off x="7329374" y="3194573"/>
            <a:ext cx="23926" cy="767827"/>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stCxn id="48" idx="0"/>
          </p:cNvCxnSpPr>
          <p:nvPr/>
        </p:nvCxnSpPr>
        <p:spPr>
          <a:xfrm flipV="1">
            <a:off x="7353300" y="3194573"/>
            <a:ext cx="603994" cy="767827"/>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48" idx="0"/>
            <a:endCxn id="101" idx="1"/>
          </p:cNvCxnSpPr>
          <p:nvPr/>
        </p:nvCxnSpPr>
        <p:spPr>
          <a:xfrm flipV="1">
            <a:off x="7353300" y="3240587"/>
            <a:ext cx="1099475" cy="721813"/>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61" idx="0"/>
          </p:cNvCxnSpPr>
          <p:nvPr/>
        </p:nvCxnSpPr>
        <p:spPr>
          <a:xfrm flipH="1" flipV="1">
            <a:off x="7470393" y="3240587"/>
            <a:ext cx="1102107" cy="721813"/>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61" idx="0"/>
          </p:cNvCxnSpPr>
          <p:nvPr/>
        </p:nvCxnSpPr>
        <p:spPr>
          <a:xfrm flipH="1" flipV="1">
            <a:off x="8034949" y="3194573"/>
            <a:ext cx="537551" cy="767827"/>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61" idx="0"/>
            <a:endCxn id="101" idx="3"/>
          </p:cNvCxnSpPr>
          <p:nvPr/>
        </p:nvCxnSpPr>
        <p:spPr>
          <a:xfrm flipV="1">
            <a:off x="8572500" y="3240587"/>
            <a:ext cx="25553" cy="721813"/>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5" name="Rectangle 164"/>
          <p:cNvSpPr/>
          <p:nvPr/>
        </p:nvSpPr>
        <p:spPr>
          <a:xfrm>
            <a:off x="5867400" y="1524000"/>
            <a:ext cx="762000" cy="949105"/>
          </a:xfrm>
          <a:prstGeom prst="rect">
            <a:avLst/>
          </a:prstGeom>
          <a:solidFill>
            <a:schemeClr val="accent1">
              <a:alpha val="1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66" name="Rectangle 165"/>
          <p:cNvSpPr/>
          <p:nvPr/>
        </p:nvSpPr>
        <p:spPr>
          <a:xfrm>
            <a:off x="5943600" y="1623237"/>
            <a:ext cx="609600" cy="773668"/>
          </a:xfrm>
          <a:prstGeom prst="rect">
            <a:avLst/>
          </a:prstGeom>
          <a:solidFill>
            <a:srgbClr val="F5F79B"/>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002060"/>
                </a:solidFill>
              </a:rPr>
              <a:t>Portal</a:t>
            </a:r>
            <a:endParaRPr lang="en-PH" sz="1200" dirty="0">
              <a:solidFill>
                <a:srgbClr val="002060"/>
              </a:solidFill>
            </a:endParaRPr>
          </a:p>
        </p:txBody>
      </p:sp>
      <p:cxnSp>
        <p:nvCxnSpPr>
          <p:cNvPr id="167" name="Straight Arrow Connector 166"/>
          <p:cNvCxnSpPr>
            <a:endCxn id="165" idx="3"/>
          </p:cNvCxnSpPr>
          <p:nvPr/>
        </p:nvCxnSpPr>
        <p:spPr>
          <a:xfrm flipH="1" flipV="1">
            <a:off x="6629400" y="1998553"/>
            <a:ext cx="524649" cy="534665"/>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8" idx="3"/>
          </p:cNvCxnSpPr>
          <p:nvPr/>
        </p:nvCxnSpPr>
        <p:spPr>
          <a:xfrm flipV="1">
            <a:off x="5410200" y="762000"/>
            <a:ext cx="632234" cy="2819400"/>
          </a:xfrm>
          <a:prstGeom prst="straightConnector1">
            <a:avLst/>
          </a:prstGeom>
          <a:ln w="19050" cap="flat">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9" name="Group 192"/>
          <p:cNvGrpSpPr/>
          <p:nvPr/>
        </p:nvGrpSpPr>
        <p:grpSpPr>
          <a:xfrm>
            <a:off x="7692050" y="718662"/>
            <a:ext cx="566977" cy="1010099"/>
            <a:chOff x="6970699" y="1584663"/>
            <a:chExt cx="686136" cy="1164746"/>
          </a:xfrm>
        </p:grpSpPr>
        <p:grpSp>
          <p:nvGrpSpPr>
            <p:cNvPr id="20" name="Group 203"/>
            <p:cNvGrpSpPr>
              <a:grpSpLocks/>
            </p:cNvGrpSpPr>
            <p:nvPr/>
          </p:nvGrpSpPr>
          <p:grpSpPr bwMode="auto">
            <a:xfrm>
              <a:off x="7021633" y="1584663"/>
              <a:ext cx="635202" cy="977395"/>
              <a:chOff x="3060" y="1968"/>
              <a:chExt cx="540" cy="913"/>
            </a:xfrm>
          </p:grpSpPr>
          <p:sp>
            <p:nvSpPr>
              <p:cNvPr id="196" name="Text Box 31"/>
              <p:cNvSpPr txBox="1">
                <a:spLocks noChangeArrowheads="1"/>
              </p:cNvSpPr>
              <p:nvPr/>
            </p:nvSpPr>
            <p:spPr bwMode="auto">
              <a:xfrm>
                <a:off x="3060" y="2726"/>
                <a:ext cx="11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Narrow" pitchFamily="34" charset="0"/>
                  </a:defRPr>
                </a:lvl1pPr>
                <a:lvl2pPr marL="742950" indent="-285750">
                  <a:defRPr sz="1600" b="1">
                    <a:solidFill>
                      <a:schemeClr val="tx1"/>
                    </a:solidFill>
                    <a:latin typeface="Arial Narrow" pitchFamily="34" charset="0"/>
                  </a:defRPr>
                </a:lvl2pPr>
                <a:lvl3pPr marL="1143000" indent="-228600">
                  <a:defRPr sz="1600" b="1">
                    <a:solidFill>
                      <a:schemeClr val="tx1"/>
                    </a:solidFill>
                    <a:latin typeface="Arial Narrow" pitchFamily="34" charset="0"/>
                  </a:defRPr>
                </a:lvl3pPr>
                <a:lvl4pPr marL="1600200" indent="-228600">
                  <a:defRPr sz="1600" b="1">
                    <a:solidFill>
                      <a:schemeClr val="tx1"/>
                    </a:solidFill>
                    <a:latin typeface="Arial Narrow" pitchFamily="34" charset="0"/>
                  </a:defRPr>
                </a:lvl4pPr>
                <a:lvl5pPr marL="2057400" indent="-228600">
                  <a:defRPr sz="1600" b="1">
                    <a:solidFill>
                      <a:schemeClr val="tx1"/>
                    </a:solidFill>
                    <a:latin typeface="Arial Narrow" pitchFamily="34" charset="0"/>
                  </a:defRPr>
                </a:lvl5pPr>
                <a:lvl6pPr marL="2514600" indent="-228600" algn="ctr" eaLnBrk="0" fontAlgn="base" hangingPunct="0">
                  <a:spcBef>
                    <a:spcPct val="20000"/>
                  </a:spcBef>
                  <a:spcAft>
                    <a:spcPct val="0"/>
                  </a:spcAft>
                  <a:defRPr sz="1600" b="1">
                    <a:solidFill>
                      <a:schemeClr val="tx1"/>
                    </a:solidFill>
                    <a:latin typeface="Arial Narrow" pitchFamily="34" charset="0"/>
                  </a:defRPr>
                </a:lvl6pPr>
                <a:lvl7pPr marL="2971800" indent="-228600" algn="ctr" eaLnBrk="0" fontAlgn="base" hangingPunct="0">
                  <a:spcBef>
                    <a:spcPct val="20000"/>
                  </a:spcBef>
                  <a:spcAft>
                    <a:spcPct val="0"/>
                  </a:spcAft>
                  <a:defRPr sz="1600" b="1">
                    <a:solidFill>
                      <a:schemeClr val="tx1"/>
                    </a:solidFill>
                    <a:latin typeface="Arial Narrow" pitchFamily="34" charset="0"/>
                  </a:defRPr>
                </a:lvl7pPr>
                <a:lvl8pPr marL="3429000" indent="-228600" algn="ctr" eaLnBrk="0" fontAlgn="base" hangingPunct="0">
                  <a:spcBef>
                    <a:spcPct val="20000"/>
                  </a:spcBef>
                  <a:spcAft>
                    <a:spcPct val="0"/>
                  </a:spcAft>
                  <a:defRPr sz="1600" b="1">
                    <a:solidFill>
                      <a:schemeClr val="tx1"/>
                    </a:solidFill>
                    <a:latin typeface="Arial Narrow" pitchFamily="34" charset="0"/>
                  </a:defRPr>
                </a:lvl8pPr>
                <a:lvl9pPr marL="3886200" indent="-228600" algn="ctr" eaLnBrk="0" fontAlgn="base" hangingPunct="0">
                  <a:spcBef>
                    <a:spcPct val="20000"/>
                  </a:spcBef>
                  <a:spcAft>
                    <a:spcPct val="0"/>
                  </a:spcAft>
                  <a:defRPr sz="1600" b="1">
                    <a:solidFill>
                      <a:schemeClr val="tx1"/>
                    </a:solidFill>
                    <a:latin typeface="Arial Narrow" pitchFamily="34" charset="0"/>
                  </a:defRPr>
                </a:lvl9pPr>
              </a:lstStyle>
              <a:p>
                <a:pPr>
                  <a:spcBef>
                    <a:spcPct val="0"/>
                  </a:spcBef>
                </a:pPr>
                <a:endParaRPr lang="en-US" sz="1000" b="0" dirty="0">
                  <a:latin typeface="Arial" charset="0"/>
                </a:endParaRPr>
              </a:p>
            </p:txBody>
          </p:sp>
          <p:sp>
            <p:nvSpPr>
              <p:cNvPr id="197" name="Oval 191"/>
              <p:cNvSpPr>
                <a:spLocks noChangeArrowheads="1"/>
              </p:cNvSpPr>
              <p:nvPr/>
            </p:nvSpPr>
            <p:spPr bwMode="auto">
              <a:xfrm>
                <a:off x="3264" y="1968"/>
                <a:ext cx="192" cy="192"/>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98" name="AutoShape 192"/>
              <p:cNvSpPr>
                <a:spLocks noChangeArrowheads="1"/>
              </p:cNvSpPr>
              <p:nvPr/>
            </p:nvSpPr>
            <p:spPr bwMode="auto">
              <a:xfrm>
                <a:off x="3216" y="2160"/>
                <a:ext cx="288" cy="28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lumMod val="75000"/>
                </a:schemeClr>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99" name="AutoShape 193"/>
              <p:cNvSpPr>
                <a:spLocks noChangeArrowheads="1"/>
              </p:cNvSpPr>
              <p:nvPr/>
            </p:nvSpPr>
            <p:spPr bwMode="auto">
              <a:xfrm rot="10800000">
                <a:off x="3264" y="2160"/>
                <a:ext cx="192" cy="240"/>
              </a:xfrm>
              <a:prstGeom prst="triangle">
                <a:avLst>
                  <a:gd name="adj" fmla="val 50000"/>
                </a:avLst>
              </a:prstGeom>
              <a:solidFill>
                <a:schemeClr val="bg1"/>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00" name="AutoShape 194"/>
              <p:cNvSpPr>
                <a:spLocks noChangeArrowheads="1"/>
              </p:cNvSpPr>
              <p:nvPr/>
            </p:nvSpPr>
            <p:spPr bwMode="auto">
              <a:xfrm>
                <a:off x="3312" y="2160"/>
                <a:ext cx="96" cy="192"/>
              </a:xfrm>
              <a:prstGeom prst="triangle">
                <a:avLst>
                  <a:gd name="adj" fmla="val 50000"/>
                </a:avLst>
              </a:prstGeom>
              <a:solidFill>
                <a:srgbClr val="FF6600"/>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01" name="Rectangle 195"/>
              <p:cNvSpPr>
                <a:spLocks noChangeArrowheads="1"/>
              </p:cNvSpPr>
              <p:nvPr/>
            </p:nvSpPr>
            <p:spPr bwMode="auto">
              <a:xfrm rot="1060781">
                <a:off x="3168" y="2160"/>
                <a:ext cx="96" cy="192"/>
              </a:xfrm>
              <a:prstGeom prst="rect">
                <a:avLst/>
              </a:prstGeom>
              <a:solidFill>
                <a:schemeClr val="bg1">
                  <a:lumMod val="75000"/>
                </a:schemeClr>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02" name="Rectangle 196"/>
              <p:cNvSpPr>
                <a:spLocks noChangeArrowheads="1"/>
              </p:cNvSpPr>
              <p:nvPr/>
            </p:nvSpPr>
            <p:spPr bwMode="auto">
              <a:xfrm rot="-1249258">
                <a:off x="3456" y="2160"/>
                <a:ext cx="96" cy="192"/>
              </a:xfrm>
              <a:prstGeom prst="rect">
                <a:avLst/>
              </a:prstGeom>
              <a:solidFill>
                <a:schemeClr val="bg1">
                  <a:lumMod val="75000"/>
                </a:schemeClr>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03" name="Rectangle 197"/>
              <p:cNvSpPr>
                <a:spLocks noChangeArrowheads="1"/>
              </p:cNvSpPr>
              <p:nvPr/>
            </p:nvSpPr>
            <p:spPr bwMode="auto">
              <a:xfrm rot="1060781">
                <a:off x="3264" y="2448"/>
                <a:ext cx="96" cy="192"/>
              </a:xfrm>
              <a:prstGeom prst="rect">
                <a:avLst/>
              </a:prstGeom>
              <a:solidFill>
                <a:schemeClr val="bg1">
                  <a:lumMod val="75000"/>
                </a:schemeClr>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04" name="Rectangle 198"/>
              <p:cNvSpPr>
                <a:spLocks noChangeArrowheads="1"/>
              </p:cNvSpPr>
              <p:nvPr/>
            </p:nvSpPr>
            <p:spPr bwMode="auto">
              <a:xfrm rot="-1249258">
                <a:off x="3360" y="2448"/>
                <a:ext cx="96" cy="192"/>
              </a:xfrm>
              <a:prstGeom prst="rect">
                <a:avLst/>
              </a:prstGeom>
              <a:solidFill>
                <a:schemeClr val="bg1">
                  <a:lumMod val="75000"/>
                </a:schemeClr>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05" name="Rectangle 199"/>
              <p:cNvSpPr>
                <a:spLocks noChangeArrowheads="1"/>
              </p:cNvSpPr>
              <p:nvPr/>
            </p:nvSpPr>
            <p:spPr bwMode="auto">
              <a:xfrm>
                <a:off x="3168" y="2640"/>
                <a:ext cx="144" cy="96"/>
              </a:xfrm>
              <a:prstGeom prst="rect">
                <a:avLst/>
              </a:prstGeom>
              <a:solidFill>
                <a:schemeClr val="tx1"/>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06" name="Rectangle 200"/>
              <p:cNvSpPr>
                <a:spLocks noChangeArrowheads="1"/>
              </p:cNvSpPr>
              <p:nvPr/>
            </p:nvSpPr>
            <p:spPr bwMode="auto">
              <a:xfrm>
                <a:off x="3408" y="2640"/>
                <a:ext cx="144" cy="96"/>
              </a:xfrm>
              <a:prstGeom prst="rect">
                <a:avLst/>
              </a:prstGeom>
              <a:solidFill>
                <a:schemeClr val="tx1"/>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07" name="Oval 201"/>
              <p:cNvSpPr>
                <a:spLocks noChangeArrowheads="1"/>
              </p:cNvSpPr>
              <p:nvPr/>
            </p:nvSpPr>
            <p:spPr bwMode="auto">
              <a:xfrm>
                <a:off x="3120" y="2352"/>
                <a:ext cx="96" cy="96"/>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08" name="Oval 202"/>
              <p:cNvSpPr>
                <a:spLocks noChangeArrowheads="1"/>
              </p:cNvSpPr>
              <p:nvPr/>
            </p:nvSpPr>
            <p:spPr bwMode="auto">
              <a:xfrm>
                <a:off x="3504" y="2352"/>
                <a:ext cx="96" cy="96"/>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grpSp>
        <p:sp>
          <p:nvSpPr>
            <p:cNvPr id="195" name="TextBox 194"/>
            <p:cNvSpPr txBox="1"/>
            <p:nvPr/>
          </p:nvSpPr>
          <p:spPr>
            <a:xfrm>
              <a:off x="6970699" y="2410855"/>
              <a:ext cx="184731" cy="338554"/>
            </a:xfrm>
            <a:prstGeom prst="rect">
              <a:avLst/>
            </a:prstGeom>
            <a:noFill/>
          </p:spPr>
          <p:txBody>
            <a:bodyPr wrap="none" rtlCol="0">
              <a:spAutoFit/>
            </a:bodyPr>
            <a:lstStyle/>
            <a:p>
              <a:endParaRPr lang="en-US" sz="1600" b="1" dirty="0"/>
            </a:p>
          </p:txBody>
        </p:sp>
      </p:grpSp>
      <p:sp>
        <p:nvSpPr>
          <p:cNvPr id="209" name="TextBox 208"/>
          <p:cNvSpPr txBox="1"/>
          <p:nvPr/>
        </p:nvSpPr>
        <p:spPr>
          <a:xfrm>
            <a:off x="7772400" y="457200"/>
            <a:ext cx="474810" cy="276999"/>
          </a:xfrm>
          <a:prstGeom prst="rect">
            <a:avLst/>
          </a:prstGeom>
          <a:noFill/>
        </p:spPr>
        <p:txBody>
          <a:bodyPr wrap="none" rtlCol="0">
            <a:spAutoFit/>
          </a:bodyPr>
          <a:lstStyle/>
          <a:p>
            <a:r>
              <a:rPr lang="en-PH" sz="1200" dirty="0" smtClean="0"/>
              <a:t>User</a:t>
            </a:r>
            <a:endParaRPr lang="en-PH" sz="1200" dirty="0"/>
          </a:p>
        </p:txBody>
      </p:sp>
      <p:cxnSp>
        <p:nvCxnSpPr>
          <p:cNvPr id="210" name="Straight Arrow Connector 209"/>
          <p:cNvCxnSpPr/>
          <p:nvPr/>
        </p:nvCxnSpPr>
        <p:spPr>
          <a:xfrm flipH="1">
            <a:off x="6553200" y="1075165"/>
            <a:ext cx="1180940" cy="791735"/>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4" name="Right Arrow 143"/>
          <p:cNvSpPr/>
          <p:nvPr/>
        </p:nvSpPr>
        <p:spPr>
          <a:xfrm>
            <a:off x="553770" y="2529442"/>
            <a:ext cx="963715" cy="582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UACS</a:t>
            </a:r>
            <a:endParaRPr lang="en-US" sz="1600" b="1" dirty="0"/>
          </a:p>
        </p:txBody>
      </p:sp>
      <p:sp>
        <p:nvSpPr>
          <p:cNvPr id="145" name="Right Arrow 144"/>
          <p:cNvSpPr/>
          <p:nvPr/>
        </p:nvSpPr>
        <p:spPr>
          <a:xfrm>
            <a:off x="539915" y="1836298"/>
            <a:ext cx="963715" cy="582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UACS</a:t>
            </a:r>
            <a:endParaRPr lang="en-US" sz="1600" b="1" dirty="0"/>
          </a:p>
        </p:txBody>
      </p:sp>
      <p:sp>
        <p:nvSpPr>
          <p:cNvPr id="146" name="Right Arrow 145"/>
          <p:cNvSpPr/>
          <p:nvPr/>
        </p:nvSpPr>
        <p:spPr>
          <a:xfrm rot="5400000">
            <a:off x="-38156" y="3250211"/>
            <a:ext cx="963715" cy="582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UACS</a:t>
            </a:r>
            <a:endParaRPr lang="en-US" sz="1600" b="1" dirty="0"/>
          </a:p>
        </p:txBody>
      </p:sp>
      <p:sp>
        <p:nvSpPr>
          <p:cNvPr id="147" name="Right Arrow 146"/>
          <p:cNvSpPr/>
          <p:nvPr/>
        </p:nvSpPr>
        <p:spPr>
          <a:xfrm>
            <a:off x="484085" y="4675197"/>
            <a:ext cx="963715" cy="582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UACS</a:t>
            </a:r>
            <a:endParaRPr lang="en-US" sz="1600" b="1" dirty="0"/>
          </a:p>
        </p:txBody>
      </p:sp>
      <p:sp>
        <p:nvSpPr>
          <p:cNvPr id="148" name="Right Arrow 147"/>
          <p:cNvSpPr/>
          <p:nvPr/>
        </p:nvSpPr>
        <p:spPr>
          <a:xfrm>
            <a:off x="407885" y="6109498"/>
            <a:ext cx="963715" cy="582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UACS</a:t>
            </a:r>
            <a:endParaRPr lang="en-US" sz="1600" b="1" dirty="0"/>
          </a:p>
        </p:txBody>
      </p:sp>
      <p:sp>
        <p:nvSpPr>
          <p:cNvPr id="149" name="Right Arrow 148"/>
          <p:cNvSpPr/>
          <p:nvPr/>
        </p:nvSpPr>
        <p:spPr>
          <a:xfrm>
            <a:off x="3074885" y="2640681"/>
            <a:ext cx="963715" cy="582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UACS</a:t>
            </a:r>
            <a:endParaRPr lang="en-US" sz="1600" b="1" dirty="0"/>
          </a:p>
        </p:txBody>
      </p:sp>
      <p:sp>
        <p:nvSpPr>
          <p:cNvPr id="150" name="Right Arrow 149"/>
          <p:cNvSpPr/>
          <p:nvPr/>
        </p:nvSpPr>
        <p:spPr>
          <a:xfrm>
            <a:off x="3074885" y="3349704"/>
            <a:ext cx="963715" cy="582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UACS</a:t>
            </a:r>
            <a:endParaRPr lang="en-US" sz="1600" b="1" dirty="0"/>
          </a:p>
        </p:txBody>
      </p:sp>
      <p:sp>
        <p:nvSpPr>
          <p:cNvPr id="151" name="Right Arrow 150"/>
          <p:cNvSpPr/>
          <p:nvPr/>
        </p:nvSpPr>
        <p:spPr>
          <a:xfrm>
            <a:off x="3095908" y="4078383"/>
            <a:ext cx="963715" cy="582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UACS</a:t>
            </a:r>
            <a:endParaRPr lang="en-US" sz="1600" b="1" dirty="0"/>
          </a:p>
        </p:txBody>
      </p:sp>
      <p:sp>
        <p:nvSpPr>
          <p:cNvPr id="152" name="Right Arrow 151"/>
          <p:cNvSpPr/>
          <p:nvPr/>
        </p:nvSpPr>
        <p:spPr>
          <a:xfrm>
            <a:off x="4052695" y="4762500"/>
            <a:ext cx="963715" cy="5826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UACS</a:t>
            </a:r>
            <a:endParaRPr lang="en-US" sz="1600" b="1" dirty="0"/>
          </a:p>
        </p:txBody>
      </p:sp>
      <p:sp>
        <p:nvSpPr>
          <p:cNvPr id="153" name="Right Arrow 152"/>
          <p:cNvSpPr/>
          <p:nvPr/>
        </p:nvSpPr>
        <p:spPr>
          <a:xfrm rot="16200000">
            <a:off x="3141638" y="6057421"/>
            <a:ext cx="467592" cy="1133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b="1" dirty="0" smtClean="0"/>
              <a:t>UACS</a:t>
            </a:r>
            <a:endParaRPr lang="en-US" sz="1600" b="1" dirty="0"/>
          </a:p>
        </p:txBody>
      </p:sp>
      <p:sp>
        <p:nvSpPr>
          <p:cNvPr id="154" name="Right Arrow 153"/>
          <p:cNvSpPr/>
          <p:nvPr/>
        </p:nvSpPr>
        <p:spPr>
          <a:xfrm rot="16200000">
            <a:off x="5143021" y="6114498"/>
            <a:ext cx="467592" cy="1133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b="1" dirty="0" smtClean="0"/>
              <a:t>UACS</a:t>
            </a:r>
            <a:endParaRPr lang="en-US" sz="1600" b="1" dirty="0"/>
          </a:p>
        </p:txBody>
      </p:sp>
    </p:spTree>
    <p:extLst>
      <p:ext uri="{BB962C8B-B14F-4D97-AF65-F5344CB8AC3E}">
        <p14:creationId xmlns:p14="http://schemas.microsoft.com/office/powerpoint/2010/main" val="9127949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4800600" cy="1143000"/>
          </a:xfrm>
        </p:spPr>
        <p:txBody>
          <a:bodyPr/>
          <a:lstStyle/>
          <a:p>
            <a:pPr algn="l"/>
            <a:r>
              <a:rPr lang="en-US" sz="3200" dirty="0" smtClean="0"/>
              <a:t>GIFMIS Conceptual Design </a:t>
            </a:r>
            <a:br>
              <a:rPr lang="en-US" sz="3200" dirty="0" smtClean="0"/>
            </a:br>
            <a:r>
              <a:rPr lang="en-US" sz="3200" dirty="0" smtClean="0"/>
              <a:t>(The “To Be”)</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9116163"/>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lowchart: Connector 4"/>
          <p:cNvSpPr/>
          <p:nvPr/>
        </p:nvSpPr>
        <p:spPr>
          <a:xfrm>
            <a:off x="6781800" y="-31309"/>
            <a:ext cx="2362200" cy="2164909"/>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2012 Key Milestones</a:t>
            </a:r>
            <a:endParaRPr lang="en-US" sz="2400" b="1" dirty="0"/>
          </a:p>
        </p:txBody>
      </p:sp>
    </p:spTree>
    <p:extLst>
      <p:ext uri="{BB962C8B-B14F-4D97-AF65-F5344CB8AC3E}">
        <p14:creationId xmlns:p14="http://schemas.microsoft.com/office/powerpoint/2010/main" val="3915423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15240"/>
            <a:ext cx="9525000" cy="6555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1524000" y="243840"/>
            <a:ext cx="6324599" cy="265176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Why the reform?</a:t>
            </a:r>
            <a:endParaRPr lang="en-US" sz="3600" b="1" dirty="0">
              <a:solidFill>
                <a:schemeClr val="bg1"/>
              </a:solidFill>
            </a:endParaRPr>
          </a:p>
        </p:txBody>
      </p:sp>
    </p:spTree>
    <p:extLst>
      <p:ext uri="{BB962C8B-B14F-4D97-AF65-F5344CB8AC3E}">
        <p14:creationId xmlns:p14="http://schemas.microsoft.com/office/powerpoint/2010/main" val="3155916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447800" y="1066800"/>
            <a:ext cx="5257800" cy="4419600"/>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4" name="Rectangle 3"/>
          <p:cNvSpPr/>
          <p:nvPr/>
        </p:nvSpPr>
        <p:spPr>
          <a:xfrm>
            <a:off x="1676400" y="1295400"/>
            <a:ext cx="1219200" cy="457200"/>
          </a:xfrm>
          <a:prstGeom prst="rect">
            <a:avLst/>
          </a:prstGeom>
          <a:solidFill>
            <a:srgbClr val="F5F79B"/>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002060"/>
                </a:solidFill>
              </a:rPr>
              <a:t>Fiscal Simulation</a:t>
            </a:r>
            <a:endParaRPr lang="en-PH" sz="1200" dirty="0">
              <a:solidFill>
                <a:srgbClr val="002060"/>
              </a:solidFill>
            </a:endParaRPr>
          </a:p>
        </p:txBody>
      </p:sp>
      <p:sp>
        <p:nvSpPr>
          <p:cNvPr id="5" name="Rectangle 4"/>
          <p:cNvSpPr/>
          <p:nvPr/>
        </p:nvSpPr>
        <p:spPr>
          <a:xfrm>
            <a:off x="1676400" y="1981200"/>
            <a:ext cx="1219200" cy="457200"/>
          </a:xfrm>
          <a:prstGeom prst="rect">
            <a:avLst/>
          </a:prstGeom>
          <a:solidFill>
            <a:srgbClr val="F5F79B"/>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002060"/>
                </a:solidFill>
              </a:rPr>
              <a:t>Budget Preparation</a:t>
            </a:r>
            <a:endParaRPr lang="en-PH" sz="1200" dirty="0">
              <a:solidFill>
                <a:srgbClr val="002060"/>
              </a:solidFill>
            </a:endParaRPr>
          </a:p>
        </p:txBody>
      </p:sp>
      <p:sp>
        <p:nvSpPr>
          <p:cNvPr id="6" name="Rectangle 5"/>
          <p:cNvSpPr/>
          <p:nvPr/>
        </p:nvSpPr>
        <p:spPr>
          <a:xfrm>
            <a:off x="1676400" y="2654929"/>
            <a:ext cx="1219200" cy="457200"/>
          </a:xfrm>
          <a:prstGeom prst="rect">
            <a:avLst/>
          </a:prstGeom>
          <a:solidFill>
            <a:srgbClr val="F5F79B"/>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002060"/>
                </a:solidFill>
              </a:rPr>
              <a:t>Budget Management</a:t>
            </a:r>
            <a:endParaRPr lang="en-PH" sz="1200" dirty="0">
              <a:solidFill>
                <a:srgbClr val="002060"/>
              </a:solidFill>
            </a:endParaRPr>
          </a:p>
        </p:txBody>
      </p:sp>
      <p:sp>
        <p:nvSpPr>
          <p:cNvPr id="7" name="Rectangle 6"/>
          <p:cNvSpPr/>
          <p:nvPr/>
        </p:nvSpPr>
        <p:spPr>
          <a:xfrm>
            <a:off x="4191000" y="2654929"/>
            <a:ext cx="2209800" cy="457200"/>
          </a:xfrm>
          <a:prstGeom prst="rect">
            <a:avLst/>
          </a:prstGeom>
          <a:solidFill>
            <a:srgbClr val="F5F79B"/>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002060"/>
                </a:solidFill>
              </a:rPr>
              <a:t>Budget Execution</a:t>
            </a:r>
            <a:endParaRPr lang="en-PH" sz="1200" dirty="0">
              <a:solidFill>
                <a:srgbClr val="002060"/>
              </a:solidFill>
            </a:endParaRPr>
          </a:p>
        </p:txBody>
      </p:sp>
      <p:sp>
        <p:nvSpPr>
          <p:cNvPr id="8" name="Rectangle 7"/>
          <p:cNvSpPr/>
          <p:nvPr/>
        </p:nvSpPr>
        <p:spPr>
          <a:xfrm>
            <a:off x="4191000" y="3352800"/>
            <a:ext cx="1219200" cy="457200"/>
          </a:xfrm>
          <a:prstGeom prst="rect">
            <a:avLst/>
          </a:prstGeom>
          <a:solidFill>
            <a:srgbClr val="F5F79B"/>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002060"/>
                </a:solidFill>
              </a:rPr>
              <a:t>Commitment Management</a:t>
            </a:r>
            <a:endParaRPr lang="en-PH" sz="1200" dirty="0">
              <a:solidFill>
                <a:srgbClr val="002060"/>
              </a:solidFill>
            </a:endParaRPr>
          </a:p>
        </p:txBody>
      </p:sp>
      <p:sp>
        <p:nvSpPr>
          <p:cNvPr id="9" name="Rectangle 8"/>
          <p:cNvSpPr/>
          <p:nvPr/>
        </p:nvSpPr>
        <p:spPr>
          <a:xfrm>
            <a:off x="4191000" y="4038600"/>
            <a:ext cx="1219200" cy="457200"/>
          </a:xfrm>
          <a:prstGeom prst="rect">
            <a:avLst/>
          </a:prstGeom>
          <a:solidFill>
            <a:srgbClr val="F5F79B"/>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002060"/>
                </a:solidFill>
              </a:rPr>
              <a:t>Payments Management</a:t>
            </a:r>
            <a:endParaRPr lang="en-PH" sz="1200" dirty="0">
              <a:solidFill>
                <a:srgbClr val="002060"/>
              </a:solidFill>
            </a:endParaRPr>
          </a:p>
        </p:txBody>
      </p:sp>
      <p:sp>
        <p:nvSpPr>
          <p:cNvPr id="10" name="Rectangle 9"/>
          <p:cNvSpPr/>
          <p:nvPr/>
        </p:nvSpPr>
        <p:spPr>
          <a:xfrm>
            <a:off x="5181600" y="4800600"/>
            <a:ext cx="1219200" cy="457200"/>
          </a:xfrm>
          <a:prstGeom prst="rect">
            <a:avLst/>
          </a:prstGeom>
          <a:solidFill>
            <a:srgbClr val="F5F79B"/>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002060"/>
                </a:solidFill>
              </a:rPr>
              <a:t>Receipts Management</a:t>
            </a:r>
            <a:endParaRPr lang="en-PH" sz="1200" dirty="0">
              <a:solidFill>
                <a:srgbClr val="002060"/>
              </a:solidFill>
            </a:endParaRPr>
          </a:p>
        </p:txBody>
      </p:sp>
      <p:sp>
        <p:nvSpPr>
          <p:cNvPr id="11" name="Rectangle 10"/>
          <p:cNvSpPr/>
          <p:nvPr/>
        </p:nvSpPr>
        <p:spPr>
          <a:xfrm>
            <a:off x="1685831" y="4799091"/>
            <a:ext cx="1219200" cy="457200"/>
          </a:xfrm>
          <a:prstGeom prst="rect">
            <a:avLst/>
          </a:prstGeom>
          <a:solidFill>
            <a:srgbClr val="F5F79B"/>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002060"/>
                </a:solidFill>
              </a:rPr>
              <a:t>Cash Management</a:t>
            </a:r>
            <a:endParaRPr lang="en-PH" sz="1200" dirty="0">
              <a:solidFill>
                <a:srgbClr val="002060"/>
              </a:solidFill>
            </a:endParaRPr>
          </a:p>
        </p:txBody>
      </p:sp>
      <p:sp>
        <p:nvSpPr>
          <p:cNvPr id="12" name="Rectangle 11"/>
          <p:cNvSpPr/>
          <p:nvPr/>
        </p:nvSpPr>
        <p:spPr>
          <a:xfrm>
            <a:off x="1693753" y="4038600"/>
            <a:ext cx="1203356" cy="457200"/>
          </a:xfrm>
          <a:prstGeom prst="rect">
            <a:avLst/>
          </a:prstGeom>
          <a:solidFill>
            <a:srgbClr val="F5F79B"/>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002060"/>
                </a:solidFill>
              </a:rPr>
              <a:t>Accounting &amp; Fiscal Reporting</a:t>
            </a:r>
            <a:endParaRPr lang="en-PH" sz="1200" dirty="0">
              <a:solidFill>
                <a:srgbClr val="002060"/>
              </a:solidFill>
            </a:endParaRPr>
          </a:p>
        </p:txBody>
      </p:sp>
      <p:cxnSp>
        <p:nvCxnSpPr>
          <p:cNvPr id="29" name="Straight Arrow Connector 28"/>
          <p:cNvCxnSpPr>
            <a:stCxn id="9" idx="1"/>
            <a:endCxn id="30" idx="2"/>
          </p:cNvCxnSpPr>
          <p:nvPr/>
        </p:nvCxnSpPr>
        <p:spPr>
          <a:xfrm flipH="1" flipV="1">
            <a:off x="3505200" y="762000"/>
            <a:ext cx="685800" cy="3505200"/>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895600" y="304800"/>
            <a:ext cx="1219200" cy="457200"/>
          </a:xfrm>
          <a:prstGeom prst="rect">
            <a:avLst/>
          </a:prstGeom>
          <a:solidFill>
            <a:srgbClr val="F5F79B"/>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C00000"/>
                </a:solidFill>
              </a:rPr>
              <a:t>Asset Management</a:t>
            </a:r>
            <a:endParaRPr lang="en-PH" sz="1200" dirty="0">
              <a:solidFill>
                <a:srgbClr val="C00000"/>
              </a:solidFill>
            </a:endParaRPr>
          </a:p>
        </p:txBody>
      </p:sp>
      <p:cxnSp>
        <p:nvCxnSpPr>
          <p:cNvPr id="32" name="Straight Arrow Connector 31"/>
          <p:cNvCxnSpPr>
            <a:endCxn id="12" idx="3"/>
          </p:cNvCxnSpPr>
          <p:nvPr/>
        </p:nvCxnSpPr>
        <p:spPr>
          <a:xfrm flipH="1">
            <a:off x="2897109" y="760491"/>
            <a:ext cx="478325" cy="3506709"/>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638800" y="304800"/>
            <a:ext cx="1219200" cy="457200"/>
          </a:xfrm>
          <a:prstGeom prst="rect">
            <a:avLst/>
          </a:prstGeom>
          <a:solidFill>
            <a:srgbClr val="F5F79B"/>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C00000"/>
                </a:solidFill>
              </a:rPr>
              <a:t>Procurement</a:t>
            </a:r>
          </a:p>
          <a:p>
            <a:pPr algn="ctr"/>
            <a:r>
              <a:rPr lang="en-PH" sz="1200" dirty="0" smtClean="0">
                <a:solidFill>
                  <a:srgbClr val="C00000"/>
                </a:solidFill>
              </a:rPr>
              <a:t>(PhilGEPS)</a:t>
            </a:r>
            <a:endParaRPr lang="en-PH" sz="1200" dirty="0">
              <a:solidFill>
                <a:srgbClr val="C00000"/>
              </a:solidFill>
            </a:endParaRPr>
          </a:p>
        </p:txBody>
      </p:sp>
      <p:sp>
        <p:nvSpPr>
          <p:cNvPr id="38" name="Rectangle 37"/>
          <p:cNvSpPr/>
          <p:nvPr/>
        </p:nvSpPr>
        <p:spPr>
          <a:xfrm>
            <a:off x="152400" y="4038600"/>
            <a:ext cx="1219200" cy="457200"/>
          </a:xfrm>
          <a:prstGeom prst="rect">
            <a:avLst/>
          </a:prstGeom>
          <a:solidFill>
            <a:srgbClr val="F5F79B"/>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C00000"/>
                </a:solidFill>
              </a:rPr>
              <a:t>Debt Mgmt</a:t>
            </a:r>
          </a:p>
          <a:p>
            <a:pPr algn="ctr"/>
            <a:r>
              <a:rPr lang="en-PH" sz="1200" dirty="0" smtClean="0">
                <a:solidFill>
                  <a:srgbClr val="C00000"/>
                </a:solidFill>
              </a:rPr>
              <a:t>(DMFAS)</a:t>
            </a:r>
            <a:endParaRPr lang="en-PH" sz="1200" dirty="0">
              <a:solidFill>
                <a:srgbClr val="C00000"/>
              </a:solidFill>
            </a:endParaRPr>
          </a:p>
        </p:txBody>
      </p:sp>
      <p:cxnSp>
        <p:nvCxnSpPr>
          <p:cNvPr id="39" name="Straight Arrow Connector 38"/>
          <p:cNvCxnSpPr>
            <a:endCxn id="38" idx="2"/>
          </p:cNvCxnSpPr>
          <p:nvPr/>
        </p:nvCxnSpPr>
        <p:spPr>
          <a:xfrm flipH="1" flipV="1">
            <a:off x="762000" y="4495800"/>
            <a:ext cx="931753" cy="381000"/>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8" idx="0"/>
          </p:cNvCxnSpPr>
          <p:nvPr/>
        </p:nvCxnSpPr>
        <p:spPr>
          <a:xfrm flipV="1">
            <a:off x="762000" y="3505200"/>
            <a:ext cx="3451634" cy="533400"/>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8" idx="0"/>
            <a:endCxn id="5" idx="1"/>
          </p:cNvCxnSpPr>
          <p:nvPr/>
        </p:nvCxnSpPr>
        <p:spPr>
          <a:xfrm flipV="1">
            <a:off x="762000" y="2209800"/>
            <a:ext cx="914400" cy="1828800"/>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63"/>
          <p:cNvGrpSpPr/>
          <p:nvPr/>
        </p:nvGrpSpPr>
        <p:grpSpPr>
          <a:xfrm>
            <a:off x="1447800" y="5715000"/>
            <a:ext cx="2590800" cy="762000"/>
            <a:chOff x="1676400" y="5715000"/>
            <a:chExt cx="2590800" cy="762000"/>
          </a:xfrm>
        </p:grpSpPr>
        <p:sp>
          <p:nvSpPr>
            <p:cNvPr id="53" name="Rectangle 52"/>
            <p:cNvSpPr/>
            <p:nvPr/>
          </p:nvSpPr>
          <p:spPr>
            <a:xfrm>
              <a:off x="1676400" y="5715000"/>
              <a:ext cx="2590800" cy="762000"/>
            </a:xfrm>
            <a:prstGeom prst="rect">
              <a:avLst/>
            </a:prstGeom>
            <a:solidFill>
              <a:srgbClr val="C00000">
                <a:alpha val="1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200" dirty="0" smtClean="0">
                <a:solidFill>
                  <a:srgbClr val="C00000"/>
                </a:solidFill>
              </a:endParaRPr>
            </a:p>
            <a:p>
              <a:pPr algn="ctr"/>
              <a:r>
                <a:rPr lang="en-PH" sz="1200" dirty="0" smtClean="0">
                  <a:solidFill>
                    <a:srgbClr val="C00000"/>
                  </a:solidFill>
                </a:rPr>
                <a:t>Human Resources Management</a:t>
              </a:r>
            </a:p>
            <a:p>
              <a:pPr algn="ctr"/>
              <a:endParaRPr lang="en-PH" sz="1200" dirty="0" smtClean="0">
                <a:solidFill>
                  <a:srgbClr val="C00000"/>
                </a:solidFill>
              </a:endParaRPr>
            </a:p>
            <a:p>
              <a:pPr algn="ctr"/>
              <a:endParaRPr lang="en-PH" sz="1200" dirty="0">
                <a:solidFill>
                  <a:srgbClr val="C00000"/>
                </a:solidFill>
              </a:endParaRPr>
            </a:p>
            <a:p>
              <a:pPr algn="ctr"/>
              <a:endParaRPr lang="en-PH" sz="1200" dirty="0" smtClean="0">
                <a:solidFill>
                  <a:srgbClr val="C00000"/>
                </a:solidFill>
              </a:endParaRPr>
            </a:p>
            <a:p>
              <a:pPr algn="ctr"/>
              <a:endParaRPr lang="en-PH" sz="1200" dirty="0"/>
            </a:p>
          </p:txBody>
        </p:sp>
        <p:sp>
          <p:nvSpPr>
            <p:cNvPr id="54" name="Rectangle 53"/>
            <p:cNvSpPr/>
            <p:nvPr/>
          </p:nvSpPr>
          <p:spPr>
            <a:xfrm>
              <a:off x="2994434" y="5943600"/>
              <a:ext cx="1219200" cy="457200"/>
            </a:xfrm>
            <a:prstGeom prst="rect">
              <a:avLst/>
            </a:prstGeom>
            <a:solidFill>
              <a:srgbClr val="F5F79B"/>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C00000"/>
                  </a:solidFill>
                </a:rPr>
                <a:t>Payroll</a:t>
              </a:r>
            </a:p>
            <a:p>
              <a:pPr algn="ctr"/>
              <a:r>
                <a:rPr lang="en-PH" sz="1200" dirty="0" smtClean="0">
                  <a:solidFill>
                    <a:srgbClr val="C00000"/>
                  </a:solidFill>
                </a:rPr>
                <a:t>(NPS)</a:t>
              </a:r>
              <a:endParaRPr lang="en-PH" sz="1200" dirty="0">
                <a:solidFill>
                  <a:srgbClr val="C00000"/>
                </a:solidFill>
              </a:endParaRPr>
            </a:p>
          </p:txBody>
        </p:sp>
        <p:sp>
          <p:nvSpPr>
            <p:cNvPr id="56" name="Rectangle 55"/>
            <p:cNvSpPr/>
            <p:nvPr/>
          </p:nvSpPr>
          <p:spPr>
            <a:xfrm>
              <a:off x="1732230" y="5939827"/>
              <a:ext cx="1219200" cy="457200"/>
            </a:xfrm>
            <a:prstGeom prst="rect">
              <a:avLst/>
            </a:prstGeom>
            <a:solidFill>
              <a:srgbClr val="F5F79B"/>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C00000"/>
                  </a:solidFill>
                </a:rPr>
                <a:t>Plantilla</a:t>
              </a:r>
            </a:p>
            <a:p>
              <a:pPr algn="ctr"/>
              <a:r>
                <a:rPr lang="en-PH" sz="1200" dirty="0" smtClean="0">
                  <a:solidFill>
                    <a:srgbClr val="C00000"/>
                  </a:solidFill>
                </a:rPr>
                <a:t>(GMIS)</a:t>
              </a:r>
              <a:endParaRPr lang="en-PH" sz="1200" dirty="0">
                <a:solidFill>
                  <a:srgbClr val="C00000"/>
                </a:solidFill>
              </a:endParaRPr>
            </a:p>
          </p:txBody>
        </p:sp>
      </p:grpSp>
      <p:cxnSp>
        <p:nvCxnSpPr>
          <p:cNvPr id="59" name="Straight Arrow Connector 58"/>
          <p:cNvCxnSpPr/>
          <p:nvPr/>
        </p:nvCxnSpPr>
        <p:spPr>
          <a:xfrm>
            <a:off x="76200" y="2133600"/>
            <a:ext cx="1656030" cy="0"/>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56" idx="1"/>
          </p:cNvCxnSpPr>
          <p:nvPr/>
        </p:nvCxnSpPr>
        <p:spPr>
          <a:xfrm>
            <a:off x="76200" y="6168427"/>
            <a:ext cx="1427430" cy="0"/>
          </a:xfrm>
          <a:prstGeom prst="straightConnector1">
            <a:avLst/>
          </a:prstGeom>
          <a:ln w="19050" cap="flat">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78464" y="2133600"/>
            <a:ext cx="0" cy="4034828"/>
          </a:xfrm>
          <a:prstGeom prst="straightConnector1">
            <a:avLst/>
          </a:prstGeom>
          <a:ln w="19050" cap="flat">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4" idx="0"/>
            <a:endCxn id="8" idx="1"/>
          </p:cNvCxnSpPr>
          <p:nvPr/>
        </p:nvCxnSpPr>
        <p:spPr>
          <a:xfrm flipV="1">
            <a:off x="3375434" y="3581400"/>
            <a:ext cx="815566" cy="2362200"/>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70"/>
          <p:cNvGrpSpPr/>
          <p:nvPr/>
        </p:nvGrpSpPr>
        <p:grpSpPr>
          <a:xfrm>
            <a:off x="4114800" y="5715000"/>
            <a:ext cx="2590800" cy="762000"/>
            <a:chOff x="1676400" y="5715000"/>
            <a:chExt cx="2590800" cy="762000"/>
          </a:xfrm>
        </p:grpSpPr>
        <p:sp>
          <p:nvSpPr>
            <p:cNvPr id="72" name="Rectangle 71"/>
            <p:cNvSpPr/>
            <p:nvPr/>
          </p:nvSpPr>
          <p:spPr>
            <a:xfrm>
              <a:off x="1676400" y="5715000"/>
              <a:ext cx="2590800" cy="762000"/>
            </a:xfrm>
            <a:prstGeom prst="rect">
              <a:avLst/>
            </a:prstGeom>
            <a:solidFill>
              <a:srgbClr val="C00000">
                <a:alpha val="1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1200" dirty="0" smtClean="0">
                <a:solidFill>
                  <a:srgbClr val="C00000"/>
                </a:solidFill>
              </a:endParaRPr>
            </a:p>
            <a:p>
              <a:pPr algn="ctr"/>
              <a:r>
                <a:rPr lang="en-PH" sz="1200" dirty="0" smtClean="0">
                  <a:solidFill>
                    <a:srgbClr val="C00000"/>
                  </a:solidFill>
                </a:rPr>
                <a:t>Revenue Management</a:t>
              </a:r>
            </a:p>
            <a:p>
              <a:pPr algn="ctr"/>
              <a:endParaRPr lang="en-PH" sz="1200" dirty="0" smtClean="0">
                <a:solidFill>
                  <a:srgbClr val="C00000"/>
                </a:solidFill>
              </a:endParaRPr>
            </a:p>
            <a:p>
              <a:pPr algn="ctr"/>
              <a:endParaRPr lang="en-PH" sz="1200" dirty="0">
                <a:solidFill>
                  <a:srgbClr val="C00000"/>
                </a:solidFill>
              </a:endParaRPr>
            </a:p>
            <a:p>
              <a:pPr algn="ctr"/>
              <a:endParaRPr lang="en-PH" sz="1200" dirty="0" smtClean="0">
                <a:solidFill>
                  <a:srgbClr val="C00000"/>
                </a:solidFill>
              </a:endParaRPr>
            </a:p>
            <a:p>
              <a:pPr algn="ctr"/>
              <a:endParaRPr lang="en-PH" sz="1200" dirty="0"/>
            </a:p>
          </p:txBody>
        </p:sp>
        <p:sp>
          <p:nvSpPr>
            <p:cNvPr id="73" name="Rectangle 72"/>
            <p:cNvSpPr/>
            <p:nvPr/>
          </p:nvSpPr>
          <p:spPr>
            <a:xfrm>
              <a:off x="2994434" y="5943600"/>
              <a:ext cx="1219200" cy="457200"/>
            </a:xfrm>
            <a:prstGeom prst="rect">
              <a:avLst/>
            </a:prstGeom>
            <a:solidFill>
              <a:srgbClr val="F5F79B"/>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C00000"/>
                  </a:solidFill>
                </a:rPr>
                <a:t>Customs      (BOC)</a:t>
              </a:r>
              <a:endParaRPr lang="en-PH" sz="1200" dirty="0">
                <a:solidFill>
                  <a:srgbClr val="C00000"/>
                </a:solidFill>
              </a:endParaRPr>
            </a:p>
          </p:txBody>
        </p:sp>
        <p:sp>
          <p:nvSpPr>
            <p:cNvPr id="75" name="Rectangle 74"/>
            <p:cNvSpPr/>
            <p:nvPr/>
          </p:nvSpPr>
          <p:spPr>
            <a:xfrm>
              <a:off x="1732230" y="5939827"/>
              <a:ext cx="1219200" cy="457200"/>
            </a:xfrm>
            <a:prstGeom prst="rect">
              <a:avLst/>
            </a:prstGeom>
            <a:solidFill>
              <a:srgbClr val="F5F79B"/>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C00000"/>
                  </a:solidFill>
                </a:rPr>
                <a:t>Internal Revenue (BIR)</a:t>
              </a:r>
              <a:endParaRPr lang="en-PH" sz="1200" dirty="0">
                <a:solidFill>
                  <a:srgbClr val="C00000"/>
                </a:solidFill>
              </a:endParaRPr>
            </a:p>
          </p:txBody>
        </p:sp>
      </p:grpSp>
      <p:cxnSp>
        <p:nvCxnSpPr>
          <p:cNvPr id="76" name="Straight Arrow Connector 75"/>
          <p:cNvCxnSpPr>
            <a:endCxn id="10" idx="2"/>
          </p:cNvCxnSpPr>
          <p:nvPr/>
        </p:nvCxnSpPr>
        <p:spPr>
          <a:xfrm flipV="1">
            <a:off x="5791200" y="5257800"/>
            <a:ext cx="0" cy="457200"/>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1447800" y="303291"/>
            <a:ext cx="1219200" cy="457200"/>
          </a:xfrm>
          <a:prstGeom prst="rect">
            <a:avLst/>
          </a:prstGeom>
          <a:solidFill>
            <a:srgbClr val="F5F79B"/>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C00000"/>
                </a:solidFill>
              </a:rPr>
              <a:t>Auditing Mgmt (IRRBAS)</a:t>
            </a:r>
            <a:endParaRPr lang="en-PH" sz="1200" dirty="0">
              <a:solidFill>
                <a:srgbClr val="C00000"/>
              </a:solidFill>
            </a:endParaRPr>
          </a:p>
        </p:txBody>
      </p:sp>
      <p:cxnSp>
        <p:nvCxnSpPr>
          <p:cNvPr id="81" name="Straight Arrow Connector 80"/>
          <p:cNvCxnSpPr>
            <a:stCxn id="80" idx="2"/>
          </p:cNvCxnSpPr>
          <p:nvPr/>
        </p:nvCxnSpPr>
        <p:spPr>
          <a:xfrm>
            <a:off x="2057400" y="760491"/>
            <a:ext cx="0" cy="306309"/>
          </a:xfrm>
          <a:prstGeom prst="straightConnector1">
            <a:avLst/>
          </a:prstGeom>
          <a:ln w="19050" cap="flat">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152400" y="5257800"/>
            <a:ext cx="1219200" cy="457200"/>
          </a:xfrm>
          <a:prstGeom prst="rect">
            <a:avLst/>
          </a:prstGeom>
          <a:solidFill>
            <a:srgbClr val="F5F79B"/>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C00000"/>
                </a:solidFill>
              </a:rPr>
              <a:t>Securities Management</a:t>
            </a:r>
            <a:endParaRPr lang="en-PH" sz="1200" dirty="0">
              <a:solidFill>
                <a:srgbClr val="C00000"/>
              </a:solidFill>
            </a:endParaRPr>
          </a:p>
        </p:txBody>
      </p:sp>
      <p:cxnSp>
        <p:nvCxnSpPr>
          <p:cNvPr id="85" name="Straight Arrow Connector 84"/>
          <p:cNvCxnSpPr>
            <a:endCxn id="84" idx="0"/>
          </p:cNvCxnSpPr>
          <p:nvPr/>
        </p:nvCxnSpPr>
        <p:spPr>
          <a:xfrm flipH="1">
            <a:off x="762000" y="5142745"/>
            <a:ext cx="931753" cy="115055"/>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5850879" y="1066800"/>
            <a:ext cx="854721" cy="369332"/>
          </a:xfrm>
          <a:prstGeom prst="rect">
            <a:avLst/>
          </a:prstGeom>
          <a:noFill/>
        </p:spPr>
        <p:txBody>
          <a:bodyPr wrap="none" rtlCol="0">
            <a:spAutoFit/>
          </a:bodyPr>
          <a:lstStyle/>
          <a:p>
            <a:r>
              <a:rPr lang="en-PH" dirty="0" smtClean="0">
                <a:solidFill>
                  <a:srgbClr val="002060"/>
                </a:solidFill>
              </a:rPr>
              <a:t>GIFMIS</a:t>
            </a:r>
            <a:endParaRPr lang="en-PH" dirty="0">
              <a:solidFill>
                <a:srgbClr val="002060"/>
              </a:solidFill>
            </a:endParaRPr>
          </a:p>
        </p:txBody>
      </p:sp>
      <p:sp>
        <p:nvSpPr>
          <p:cNvPr id="97" name="Rectangle 96"/>
          <p:cNvSpPr/>
          <p:nvPr/>
        </p:nvSpPr>
        <p:spPr>
          <a:xfrm>
            <a:off x="4114800" y="1184495"/>
            <a:ext cx="1524000" cy="1364810"/>
          </a:xfrm>
          <a:prstGeom prst="rect">
            <a:avLst/>
          </a:prstGeom>
          <a:solidFill>
            <a:schemeClr val="accent1">
              <a:alpha val="1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98" name="Rectangle 97"/>
          <p:cNvSpPr/>
          <p:nvPr/>
        </p:nvSpPr>
        <p:spPr>
          <a:xfrm>
            <a:off x="4267200" y="1981200"/>
            <a:ext cx="1219200" cy="457200"/>
          </a:xfrm>
          <a:prstGeom prst="rect">
            <a:avLst/>
          </a:prstGeom>
          <a:solidFill>
            <a:srgbClr val="F5F79B"/>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002060"/>
                </a:solidFill>
              </a:rPr>
              <a:t>Data</a:t>
            </a:r>
          </a:p>
          <a:p>
            <a:pPr algn="ctr"/>
            <a:r>
              <a:rPr lang="en-PH" sz="1200" dirty="0" smtClean="0">
                <a:solidFill>
                  <a:srgbClr val="002060"/>
                </a:solidFill>
              </a:rPr>
              <a:t>Warehousing</a:t>
            </a:r>
            <a:endParaRPr lang="en-PH" sz="1200" dirty="0">
              <a:solidFill>
                <a:srgbClr val="002060"/>
              </a:solidFill>
            </a:endParaRPr>
          </a:p>
        </p:txBody>
      </p:sp>
      <p:sp>
        <p:nvSpPr>
          <p:cNvPr id="99" name="Rectangle 98"/>
          <p:cNvSpPr/>
          <p:nvPr/>
        </p:nvSpPr>
        <p:spPr>
          <a:xfrm>
            <a:off x="4267200" y="1295400"/>
            <a:ext cx="1219200" cy="457200"/>
          </a:xfrm>
          <a:prstGeom prst="rect">
            <a:avLst/>
          </a:prstGeom>
          <a:solidFill>
            <a:srgbClr val="F5F79B"/>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002060"/>
                </a:solidFill>
              </a:rPr>
              <a:t>Business Intelligence</a:t>
            </a:r>
            <a:endParaRPr lang="en-PH" sz="1200" dirty="0">
              <a:solidFill>
                <a:srgbClr val="002060"/>
              </a:solidFill>
            </a:endParaRPr>
          </a:p>
        </p:txBody>
      </p:sp>
      <p:sp>
        <p:nvSpPr>
          <p:cNvPr id="104" name="Rectangle 103"/>
          <p:cNvSpPr/>
          <p:nvPr/>
        </p:nvSpPr>
        <p:spPr>
          <a:xfrm>
            <a:off x="4267200" y="304800"/>
            <a:ext cx="1219200" cy="457200"/>
          </a:xfrm>
          <a:prstGeom prst="rect">
            <a:avLst/>
          </a:prstGeom>
          <a:solidFill>
            <a:srgbClr val="F5F79B"/>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C00000"/>
                </a:solidFill>
              </a:rPr>
              <a:t>Government EIS</a:t>
            </a:r>
          </a:p>
          <a:p>
            <a:pPr algn="ctr"/>
            <a:r>
              <a:rPr lang="en-PH" sz="1200" dirty="0" smtClean="0">
                <a:solidFill>
                  <a:srgbClr val="C00000"/>
                </a:solidFill>
              </a:rPr>
              <a:t>(GEIS)</a:t>
            </a:r>
            <a:endParaRPr lang="en-PH" sz="1200" dirty="0">
              <a:solidFill>
                <a:srgbClr val="C00000"/>
              </a:solidFill>
            </a:endParaRPr>
          </a:p>
        </p:txBody>
      </p:sp>
      <p:cxnSp>
        <p:nvCxnSpPr>
          <p:cNvPr id="105" name="Straight Arrow Connector 104"/>
          <p:cNvCxnSpPr>
            <a:stCxn id="97" idx="0"/>
            <a:endCxn id="104" idx="2"/>
          </p:cNvCxnSpPr>
          <p:nvPr/>
        </p:nvCxnSpPr>
        <p:spPr>
          <a:xfrm flipV="1">
            <a:off x="4876800" y="762000"/>
            <a:ext cx="0" cy="422495"/>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6858000" y="3962400"/>
            <a:ext cx="990600" cy="1295400"/>
          </a:xfrm>
          <a:prstGeom prst="rect">
            <a:avLst/>
          </a:prstGeom>
          <a:solidFill>
            <a:srgbClr val="F5F79B"/>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C00000"/>
                </a:solidFill>
              </a:rPr>
              <a:t>Central Bank &amp;</a:t>
            </a:r>
          </a:p>
          <a:p>
            <a:pPr algn="ctr"/>
            <a:r>
              <a:rPr lang="en-PH" sz="1200" dirty="0" smtClean="0">
                <a:solidFill>
                  <a:srgbClr val="C00000"/>
                </a:solidFill>
              </a:rPr>
              <a:t>Government Servicing Banks</a:t>
            </a:r>
          </a:p>
          <a:p>
            <a:pPr algn="ctr"/>
            <a:r>
              <a:rPr lang="en-PH" sz="1200" dirty="0" smtClean="0">
                <a:solidFill>
                  <a:srgbClr val="C00000"/>
                </a:solidFill>
              </a:rPr>
              <a:t>(TSA)</a:t>
            </a:r>
            <a:endParaRPr lang="en-PH" sz="1200" dirty="0">
              <a:solidFill>
                <a:srgbClr val="C00000"/>
              </a:solidFill>
            </a:endParaRPr>
          </a:p>
        </p:txBody>
      </p:sp>
      <p:cxnSp>
        <p:nvCxnSpPr>
          <p:cNvPr id="57" name="Straight Arrow Connector 56"/>
          <p:cNvCxnSpPr>
            <a:stCxn id="9" idx="3"/>
          </p:cNvCxnSpPr>
          <p:nvPr/>
        </p:nvCxnSpPr>
        <p:spPr>
          <a:xfrm>
            <a:off x="5410200" y="4267200"/>
            <a:ext cx="1447800" cy="0"/>
          </a:xfrm>
          <a:prstGeom prst="straightConnector1">
            <a:avLst/>
          </a:prstGeom>
          <a:ln w="19050" cap="flat">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0" idx="3"/>
          </p:cNvCxnSpPr>
          <p:nvPr/>
        </p:nvCxnSpPr>
        <p:spPr>
          <a:xfrm flipV="1">
            <a:off x="6400800" y="5027691"/>
            <a:ext cx="457200" cy="1509"/>
          </a:xfrm>
          <a:prstGeom prst="straightConnector1">
            <a:avLst/>
          </a:prstGeom>
          <a:ln w="19050" cap="flat">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8077200" y="3962400"/>
            <a:ext cx="990600" cy="1295400"/>
          </a:xfrm>
          <a:prstGeom prst="rect">
            <a:avLst/>
          </a:prstGeom>
          <a:solidFill>
            <a:srgbClr val="F5F79B"/>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C00000"/>
                </a:solidFill>
              </a:rPr>
              <a:t>Commercial Banks </a:t>
            </a:r>
          </a:p>
        </p:txBody>
      </p:sp>
      <p:cxnSp>
        <p:nvCxnSpPr>
          <p:cNvPr id="65" name="Straight Arrow Connector 64"/>
          <p:cNvCxnSpPr>
            <a:endCxn id="61" idx="2"/>
          </p:cNvCxnSpPr>
          <p:nvPr/>
        </p:nvCxnSpPr>
        <p:spPr>
          <a:xfrm flipV="1">
            <a:off x="8572500" y="5257800"/>
            <a:ext cx="0" cy="609600"/>
          </a:xfrm>
          <a:prstGeom prst="straightConnector1">
            <a:avLst/>
          </a:prstGeom>
          <a:ln w="19050" cap="flat">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6400800" y="5257800"/>
            <a:ext cx="2171700" cy="609600"/>
          </a:xfrm>
          <a:prstGeom prst="straightConnector1">
            <a:avLst/>
          </a:prstGeom>
          <a:ln w="19050" cap="flat">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13" name="Group 19"/>
          <p:cNvGrpSpPr>
            <a:grpSpLocks/>
          </p:cNvGrpSpPr>
          <p:nvPr/>
        </p:nvGrpSpPr>
        <p:grpSpPr bwMode="auto">
          <a:xfrm>
            <a:off x="7134452" y="2412505"/>
            <a:ext cx="447921" cy="719402"/>
            <a:chOff x="1104" y="1584"/>
            <a:chExt cx="480" cy="768"/>
          </a:xfrm>
        </p:grpSpPr>
        <p:sp>
          <p:nvSpPr>
            <p:cNvPr id="78" name="Oval 5"/>
            <p:cNvSpPr>
              <a:spLocks noChangeArrowheads="1"/>
            </p:cNvSpPr>
            <p:nvPr/>
          </p:nvSpPr>
          <p:spPr bwMode="auto">
            <a:xfrm>
              <a:off x="1248" y="1584"/>
              <a:ext cx="192" cy="192"/>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79" name="AutoShape 6"/>
            <p:cNvSpPr>
              <a:spLocks noChangeArrowheads="1"/>
            </p:cNvSpPr>
            <p:nvPr/>
          </p:nvSpPr>
          <p:spPr bwMode="auto">
            <a:xfrm>
              <a:off x="1200" y="1776"/>
              <a:ext cx="288" cy="28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00FF"/>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2" name="AutoShape 7"/>
            <p:cNvSpPr>
              <a:spLocks noChangeArrowheads="1"/>
            </p:cNvSpPr>
            <p:nvPr/>
          </p:nvSpPr>
          <p:spPr bwMode="auto">
            <a:xfrm rot="10800000">
              <a:off x="1248" y="1776"/>
              <a:ext cx="192" cy="240"/>
            </a:xfrm>
            <a:prstGeom prst="triangle">
              <a:avLst>
                <a:gd name="adj" fmla="val 50000"/>
              </a:avLst>
            </a:prstGeom>
            <a:solidFill>
              <a:schemeClr val="bg1"/>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3" name="AutoShape 8"/>
            <p:cNvSpPr>
              <a:spLocks noChangeArrowheads="1"/>
            </p:cNvSpPr>
            <p:nvPr/>
          </p:nvSpPr>
          <p:spPr bwMode="auto">
            <a:xfrm>
              <a:off x="1296" y="1776"/>
              <a:ext cx="96" cy="192"/>
            </a:xfrm>
            <a:prstGeom prst="triangle">
              <a:avLst>
                <a:gd name="adj" fmla="val 50000"/>
              </a:avLst>
            </a:prstGeom>
            <a:solidFill>
              <a:srgbClr val="FF0000"/>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6" name="Rectangle 11"/>
            <p:cNvSpPr>
              <a:spLocks noChangeArrowheads="1"/>
            </p:cNvSpPr>
            <p:nvPr/>
          </p:nvSpPr>
          <p:spPr bwMode="auto">
            <a:xfrm rot="1060781">
              <a:off x="1152" y="1776"/>
              <a:ext cx="96" cy="192"/>
            </a:xfrm>
            <a:prstGeom prst="rect">
              <a:avLst/>
            </a:prstGeom>
            <a:solidFill>
              <a:srgbClr val="0000FF"/>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7" name="Rectangle 12"/>
            <p:cNvSpPr>
              <a:spLocks noChangeArrowheads="1"/>
            </p:cNvSpPr>
            <p:nvPr/>
          </p:nvSpPr>
          <p:spPr bwMode="auto">
            <a:xfrm rot="20350742">
              <a:off x="1440" y="1776"/>
              <a:ext cx="96" cy="192"/>
            </a:xfrm>
            <a:prstGeom prst="rect">
              <a:avLst/>
            </a:prstGeom>
            <a:solidFill>
              <a:srgbClr val="0000FF"/>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8" name="Rectangle 13"/>
            <p:cNvSpPr>
              <a:spLocks noChangeArrowheads="1"/>
            </p:cNvSpPr>
            <p:nvPr/>
          </p:nvSpPr>
          <p:spPr bwMode="auto">
            <a:xfrm rot="1060781">
              <a:off x="1248" y="2064"/>
              <a:ext cx="96" cy="192"/>
            </a:xfrm>
            <a:prstGeom prst="rect">
              <a:avLst/>
            </a:prstGeom>
            <a:solidFill>
              <a:srgbClr val="0000FF"/>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9" name="Rectangle 14"/>
            <p:cNvSpPr>
              <a:spLocks noChangeArrowheads="1"/>
            </p:cNvSpPr>
            <p:nvPr/>
          </p:nvSpPr>
          <p:spPr bwMode="auto">
            <a:xfrm rot="20350742">
              <a:off x="1344" y="2064"/>
              <a:ext cx="96" cy="192"/>
            </a:xfrm>
            <a:prstGeom prst="rect">
              <a:avLst/>
            </a:prstGeom>
            <a:solidFill>
              <a:srgbClr val="0000FF"/>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90" name="Rectangle 15"/>
            <p:cNvSpPr>
              <a:spLocks noChangeArrowheads="1"/>
            </p:cNvSpPr>
            <p:nvPr/>
          </p:nvSpPr>
          <p:spPr bwMode="auto">
            <a:xfrm>
              <a:off x="1152" y="2256"/>
              <a:ext cx="144" cy="96"/>
            </a:xfrm>
            <a:prstGeom prst="rect">
              <a:avLst/>
            </a:prstGeom>
            <a:solidFill>
              <a:schemeClr val="tx1"/>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91" name="Rectangle 16"/>
            <p:cNvSpPr>
              <a:spLocks noChangeArrowheads="1"/>
            </p:cNvSpPr>
            <p:nvPr/>
          </p:nvSpPr>
          <p:spPr bwMode="auto">
            <a:xfrm>
              <a:off x="1392" y="2256"/>
              <a:ext cx="144" cy="96"/>
            </a:xfrm>
            <a:prstGeom prst="rect">
              <a:avLst/>
            </a:prstGeom>
            <a:solidFill>
              <a:schemeClr val="tx1"/>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92" name="Oval 17"/>
            <p:cNvSpPr>
              <a:spLocks noChangeArrowheads="1"/>
            </p:cNvSpPr>
            <p:nvPr/>
          </p:nvSpPr>
          <p:spPr bwMode="auto">
            <a:xfrm>
              <a:off x="1104" y="1968"/>
              <a:ext cx="96" cy="96"/>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93" name="Oval 18"/>
            <p:cNvSpPr>
              <a:spLocks noChangeArrowheads="1"/>
            </p:cNvSpPr>
            <p:nvPr/>
          </p:nvSpPr>
          <p:spPr bwMode="auto">
            <a:xfrm>
              <a:off x="1488" y="1968"/>
              <a:ext cx="96" cy="96"/>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grpSp>
      <p:grpSp>
        <p:nvGrpSpPr>
          <p:cNvPr id="15" name="Group 93"/>
          <p:cNvGrpSpPr/>
          <p:nvPr/>
        </p:nvGrpSpPr>
        <p:grpSpPr>
          <a:xfrm>
            <a:off x="8422704" y="2453377"/>
            <a:ext cx="492696" cy="915752"/>
            <a:chOff x="3314700" y="125104"/>
            <a:chExt cx="626498" cy="1474201"/>
          </a:xfrm>
        </p:grpSpPr>
        <p:grpSp>
          <p:nvGrpSpPr>
            <p:cNvPr id="16" name="Group 36"/>
            <p:cNvGrpSpPr>
              <a:grpSpLocks/>
            </p:cNvGrpSpPr>
            <p:nvPr/>
          </p:nvGrpSpPr>
          <p:grpSpPr bwMode="auto">
            <a:xfrm>
              <a:off x="3314700" y="125104"/>
              <a:ext cx="626498" cy="1092509"/>
              <a:chOff x="2544" y="1440"/>
              <a:chExt cx="480" cy="816"/>
            </a:xfrm>
          </p:grpSpPr>
          <p:sp>
            <p:nvSpPr>
              <p:cNvPr id="102" name="Oval 21"/>
              <p:cNvSpPr>
                <a:spLocks noChangeArrowheads="1"/>
              </p:cNvSpPr>
              <p:nvPr/>
            </p:nvSpPr>
            <p:spPr bwMode="auto">
              <a:xfrm>
                <a:off x="2688" y="1488"/>
                <a:ext cx="192" cy="192"/>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3" name="AutoShape 22"/>
              <p:cNvSpPr>
                <a:spLocks noChangeArrowheads="1"/>
              </p:cNvSpPr>
              <p:nvPr/>
            </p:nvSpPr>
            <p:spPr bwMode="auto">
              <a:xfrm>
                <a:off x="2640" y="1680"/>
                <a:ext cx="288" cy="28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6" name="AutoShape 23"/>
              <p:cNvSpPr>
                <a:spLocks noChangeArrowheads="1"/>
              </p:cNvSpPr>
              <p:nvPr/>
            </p:nvSpPr>
            <p:spPr bwMode="auto">
              <a:xfrm rot="10800000">
                <a:off x="2688" y="1680"/>
                <a:ext cx="192" cy="240"/>
              </a:xfrm>
              <a:prstGeom prst="triangle">
                <a:avLst>
                  <a:gd name="adj" fmla="val 50000"/>
                </a:avLst>
              </a:prstGeom>
              <a:solidFill>
                <a:schemeClr val="bg1"/>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7" name="AutoShape 24"/>
              <p:cNvSpPr>
                <a:spLocks noChangeArrowheads="1"/>
              </p:cNvSpPr>
              <p:nvPr/>
            </p:nvSpPr>
            <p:spPr bwMode="auto">
              <a:xfrm>
                <a:off x="2736" y="1680"/>
                <a:ext cx="96" cy="192"/>
              </a:xfrm>
              <a:prstGeom prst="triangle">
                <a:avLst>
                  <a:gd name="adj" fmla="val 50000"/>
                </a:avLst>
              </a:prstGeom>
              <a:solidFill>
                <a:srgbClr val="000080"/>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8" name="Rectangle 25"/>
              <p:cNvSpPr>
                <a:spLocks noChangeArrowheads="1"/>
              </p:cNvSpPr>
              <p:nvPr/>
            </p:nvSpPr>
            <p:spPr bwMode="auto">
              <a:xfrm rot="1060781">
                <a:off x="2592" y="1680"/>
                <a:ext cx="96" cy="192"/>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09" name="Rectangle 26"/>
              <p:cNvSpPr>
                <a:spLocks noChangeArrowheads="1"/>
              </p:cNvSpPr>
              <p:nvPr/>
            </p:nvSpPr>
            <p:spPr bwMode="auto">
              <a:xfrm rot="-1249258">
                <a:off x="2880" y="1680"/>
                <a:ext cx="96" cy="192"/>
              </a:xfrm>
              <a:prstGeom prst="rect">
                <a:avLst/>
              </a:prstGeom>
              <a:solidFill>
                <a:srgbClr val="99CCFF"/>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10" name="Rectangle 27"/>
              <p:cNvSpPr>
                <a:spLocks noChangeArrowheads="1"/>
              </p:cNvSpPr>
              <p:nvPr/>
            </p:nvSpPr>
            <p:spPr bwMode="auto">
              <a:xfrm rot="1060781">
                <a:off x="2688" y="1968"/>
                <a:ext cx="96" cy="192"/>
              </a:xfrm>
              <a:prstGeom prst="rect">
                <a:avLst/>
              </a:prstGeom>
              <a:solidFill>
                <a:srgbClr val="000080"/>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11" name="Rectangle 28"/>
              <p:cNvSpPr>
                <a:spLocks noChangeArrowheads="1"/>
              </p:cNvSpPr>
              <p:nvPr/>
            </p:nvSpPr>
            <p:spPr bwMode="auto">
              <a:xfrm rot="-1249258">
                <a:off x="2784" y="1968"/>
                <a:ext cx="96" cy="192"/>
              </a:xfrm>
              <a:prstGeom prst="rect">
                <a:avLst/>
              </a:prstGeom>
              <a:solidFill>
                <a:srgbClr val="000080"/>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12" name="Rectangle 29"/>
              <p:cNvSpPr>
                <a:spLocks noChangeArrowheads="1"/>
              </p:cNvSpPr>
              <p:nvPr/>
            </p:nvSpPr>
            <p:spPr bwMode="auto">
              <a:xfrm>
                <a:off x="2592" y="2160"/>
                <a:ext cx="144" cy="96"/>
              </a:xfrm>
              <a:prstGeom prst="rect">
                <a:avLst/>
              </a:prstGeom>
              <a:solidFill>
                <a:schemeClr val="tx1"/>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13" name="Rectangle 30"/>
              <p:cNvSpPr>
                <a:spLocks noChangeArrowheads="1"/>
              </p:cNvSpPr>
              <p:nvPr/>
            </p:nvSpPr>
            <p:spPr bwMode="auto">
              <a:xfrm>
                <a:off x="2832" y="2160"/>
                <a:ext cx="144" cy="96"/>
              </a:xfrm>
              <a:prstGeom prst="rect">
                <a:avLst/>
              </a:prstGeom>
              <a:solidFill>
                <a:schemeClr val="tx1"/>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14" name="Oval 31"/>
              <p:cNvSpPr>
                <a:spLocks noChangeArrowheads="1"/>
              </p:cNvSpPr>
              <p:nvPr/>
            </p:nvSpPr>
            <p:spPr bwMode="auto">
              <a:xfrm>
                <a:off x="2544" y="1872"/>
                <a:ext cx="96" cy="96"/>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15" name="Oval 32"/>
              <p:cNvSpPr>
                <a:spLocks noChangeArrowheads="1"/>
              </p:cNvSpPr>
              <p:nvPr/>
            </p:nvSpPr>
            <p:spPr bwMode="auto">
              <a:xfrm>
                <a:off x="2928" y="1872"/>
                <a:ext cx="96" cy="96"/>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16" name="Rectangle 33"/>
              <p:cNvSpPr>
                <a:spLocks noChangeArrowheads="1"/>
              </p:cNvSpPr>
              <p:nvPr/>
            </p:nvSpPr>
            <p:spPr bwMode="auto">
              <a:xfrm rot="16200000">
                <a:off x="2736" y="1392"/>
                <a:ext cx="96" cy="192"/>
              </a:xfrm>
              <a:prstGeom prst="rect">
                <a:avLst/>
              </a:prstGeom>
              <a:solidFill>
                <a:srgbClr val="000080"/>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17" name="Rectangle 35"/>
              <p:cNvSpPr>
                <a:spLocks noChangeArrowheads="1"/>
              </p:cNvSpPr>
              <p:nvPr/>
            </p:nvSpPr>
            <p:spPr bwMode="auto">
              <a:xfrm rot="16200000">
                <a:off x="2712" y="1416"/>
                <a:ext cx="47" cy="192"/>
              </a:xfrm>
              <a:prstGeom prst="rect">
                <a:avLst/>
              </a:prstGeom>
              <a:solidFill>
                <a:srgbClr val="000080"/>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grpSp>
        <p:sp>
          <p:nvSpPr>
            <p:cNvPr id="101" name="TextBox 100"/>
            <p:cNvSpPr txBox="1"/>
            <p:nvPr/>
          </p:nvSpPr>
          <p:spPr>
            <a:xfrm>
              <a:off x="3352938" y="1185445"/>
              <a:ext cx="184731" cy="413860"/>
            </a:xfrm>
            <a:prstGeom prst="rect">
              <a:avLst/>
            </a:prstGeom>
            <a:noFill/>
          </p:spPr>
          <p:txBody>
            <a:bodyPr wrap="none" rtlCol="0">
              <a:spAutoFit/>
            </a:bodyPr>
            <a:lstStyle/>
            <a:p>
              <a:endParaRPr lang="en-US" sz="1600" b="1" dirty="0"/>
            </a:p>
          </p:txBody>
        </p:sp>
      </p:grpSp>
      <p:grpSp>
        <p:nvGrpSpPr>
          <p:cNvPr id="17" name="Group 32"/>
          <p:cNvGrpSpPr/>
          <p:nvPr/>
        </p:nvGrpSpPr>
        <p:grpSpPr>
          <a:xfrm>
            <a:off x="7692050" y="2418901"/>
            <a:ext cx="566977" cy="1010099"/>
            <a:chOff x="6970699" y="1584663"/>
            <a:chExt cx="686136" cy="1164746"/>
          </a:xfrm>
        </p:grpSpPr>
        <p:grpSp>
          <p:nvGrpSpPr>
            <p:cNvPr id="18" name="Group 203"/>
            <p:cNvGrpSpPr>
              <a:grpSpLocks/>
            </p:cNvGrpSpPr>
            <p:nvPr/>
          </p:nvGrpSpPr>
          <p:grpSpPr bwMode="auto">
            <a:xfrm>
              <a:off x="7021633" y="1584663"/>
              <a:ext cx="635202" cy="977395"/>
              <a:chOff x="3060" y="1968"/>
              <a:chExt cx="540" cy="913"/>
            </a:xfrm>
          </p:grpSpPr>
          <p:sp>
            <p:nvSpPr>
              <p:cNvPr id="121" name="Text Box 31"/>
              <p:cNvSpPr txBox="1">
                <a:spLocks noChangeArrowheads="1"/>
              </p:cNvSpPr>
              <p:nvPr/>
            </p:nvSpPr>
            <p:spPr bwMode="auto">
              <a:xfrm>
                <a:off x="3060" y="2726"/>
                <a:ext cx="11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Narrow" pitchFamily="34" charset="0"/>
                  </a:defRPr>
                </a:lvl1pPr>
                <a:lvl2pPr marL="742950" indent="-285750">
                  <a:defRPr sz="1600" b="1">
                    <a:solidFill>
                      <a:schemeClr val="tx1"/>
                    </a:solidFill>
                    <a:latin typeface="Arial Narrow" pitchFamily="34" charset="0"/>
                  </a:defRPr>
                </a:lvl2pPr>
                <a:lvl3pPr marL="1143000" indent="-228600">
                  <a:defRPr sz="1600" b="1">
                    <a:solidFill>
                      <a:schemeClr val="tx1"/>
                    </a:solidFill>
                    <a:latin typeface="Arial Narrow" pitchFamily="34" charset="0"/>
                  </a:defRPr>
                </a:lvl3pPr>
                <a:lvl4pPr marL="1600200" indent="-228600">
                  <a:defRPr sz="1600" b="1">
                    <a:solidFill>
                      <a:schemeClr val="tx1"/>
                    </a:solidFill>
                    <a:latin typeface="Arial Narrow" pitchFamily="34" charset="0"/>
                  </a:defRPr>
                </a:lvl4pPr>
                <a:lvl5pPr marL="2057400" indent="-228600">
                  <a:defRPr sz="1600" b="1">
                    <a:solidFill>
                      <a:schemeClr val="tx1"/>
                    </a:solidFill>
                    <a:latin typeface="Arial Narrow" pitchFamily="34" charset="0"/>
                  </a:defRPr>
                </a:lvl5pPr>
                <a:lvl6pPr marL="2514600" indent="-228600" algn="ctr" eaLnBrk="0" fontAlgn="base" hangingPunct="0">
                  <a:spcBef>
                    <a:spcPct val="20000"/>
                  </a:spcBef>
                  <a:spcAft>
                    <a:spcPct val="0"/>
                  </a:spcAft>
                  <a:defRPr sz="1600" b="1">
                    <a:solidFill>
                      <a:schemeClr val="tx1"/>
                    </a:solidFill>
                    <a:latin typeface="Arial Narrow" pitchFamily="34" charset="0"/>
                  </a:defRPr>
                </a:lvl6pPr>
                <a:lvl7pPr marL="2971800" indent="-228600" algn="ctr" eaLnBrk="0" fontAlgn="base" hangingPunct="0">
                  <a:spcBef>
                    <a:spcPct val="20000"/>
                  </a:spcBef>
                  <a:spcAft>
                    <a:spcPct val="0"/>
                  </a:spcAft>
                  <a:defRPr sz="1600" b="1">
                    <a:solidFill>
                      <a:schemeClr val="tx1"/>
                    </a:solidFill>
                    <a:latin typeface="Arial Narrow" pitchFamily="34" charset="0"/>
                  </a:defRPr>
                </a:lvl7pPr>
                <a:lvl8pPr marL="3429000" indent="-228600" algn="ctr" eaLnBrk="0" fontAlgn="base" hangingPunct="0">
                  <a:spcBef>
                    <a:spcPct val="20000"/>
                  </a:spcBef>
                  <a:spcAft>
                    <a:spcPct val="0"/>
                  </a:spcAft>
                  <a:defRPr sz="1600" b="1">
                    <a:solidFill>
                      <a:schemeClr val="tx1"/>
                    </a:solidFill>
                    <a:latin typeface="Arial Narrow" pitchFamily="34" charset="0"/>
                  </a:defRPr>
                </a:lvl8pPr>
                <a:lvl9pPr marL="3886200" indent="-228600" algn="ctr" eaLnBrk="0" fontAlgn="base" hangingPunct="0">
                  <a:spcBef>
                    <a:spcPct val="20000"/>
                  </a:spcBef>
                  <a:spcAft>
                    <a:spcPct val="0"/>
                  </a:spcAft>
                  <a:defRPr sz="1600" b="1">
                    <a:solidFill>
                      <a:schemeClr val="tx1"/>
                    </a:solidFill>
                    <a:latin typeface="Arial Narrow" pitchFamily="34" charset="0"/>
                  </a:defRPr>
                </a:lvl9pPr>
              </a:lstStyle>
              <a:p>
                <a:pPr>
                  <a:spcBef>
                    <a:spcPct val="0"/>
                  </a:spcBef>
                </a:pPr>
                <a:endParaRPr lang="en-US" sz="1000" b="0" dirty="0">
                  <a:latin typeface="Arial" charset="0"/>
                </a:endParaRPr>
              </a:p>
            </p:txBody>
          </p:sp>
          <p:sp>
            <p:nvSpPr>
              <p:cNvPr id="122" name="Oval 191"/>
              <p:cNvSpPr>
                <a:spLocks noChangeArrowheads="1"/>
              </p:cNvSpPr>
              <p:nvPr/>
            </p:nvSpPr>
            <p:spPr bwMode="auto">
              <a:xfrm>
                <a:off x="3264" y="1968"/>
                <a:ext cx="192" cy="192"/>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23" name="AutoShape 192"/>
              <p:cNvSpPr>
                <a:spLocks noChangeArrowheads="1"/>
              </p:cNvSpPr>
              <p:nvPr/>
            </p:nvSpPr>
            <p:spPr bwMode="auto">
              <a:xfrm>
                <a:off x="3216" y="2160"/>
                <a:ext cx="288" cy="28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808000"/>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24" name="AutoShape 193"/>
              <p:cNvSpPr>
                <a:spLocks noChangeArrowheads="1"/>
              </p:cNvSpPr>
              <p:nvPr/>
            </p:nvSpPr>
            <p:spPr bwMode="auto">
              <a:xfrm rot="10800000">
                <a:off x="3264" y="2160"/>
                <a:ext cx="192" cy="240"/>
              </a:xfrm>
              <a:prstGeom prst="triangle">
                <a:avLst>
                  <a:gd name="adj" fmla="val 50000"/>
                </a:avLst>
              </a:prstGeom>
              <a:solidFill>
                <a:schemeClr val="bg1"/>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25" name="AutoShape 194"/>
              <p:cNvSpPr>
                <a:spLocks noChangeArrowheads="1"/>
              </p:cNvSpPr>
              <p:nvPr/>
            </p:nvSpPr>
            <p:spPr bwMode="auto">
              <a:xfrm>
                <a:off x="3312" y="2160"/>
                <a:ext cx="96" cy="192"/>
              </a:xfrm>
              <a:prstGeom prst="triangle">
                <a:avLst>
                  <a:gd name="adj" fmla="val 50000"/>
                </a:avLst>
              </a:prstGeom>
              <a:solidFill>
                <a:srgbClr val="FF6600"/>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26" name="Rectangle 195"/>
              <p:cNvSpPr>
                <a:spLocks noChangeArrowheads="1"/>
              </p:cNvSpPr>
              <p:nvPr/>
            </p:nvSpPr>
            <p:spPr bwMode="auto">
              <a:xfrm rot="1060781">
                <a:off x="3168" y="2160"/>
                <a:ext cx="96" cy="192"/>
              </a:xfrm>
              <a:prstGeom prst="rect">
                <a:avLst/>
              </a:prstGeom>
              <a:solidFill>
                <a:srgbClr val="808000"/>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27" name="Rectangle 196"/>
              <p:cNvSpPr>
                <a:spLocks noChangeArrowheads="1"/>
              </p:cNvSpPr>
              <p:nvPr/>
            </p:nvSpPr>
            <p:spPr bwMode="auto">
              <a:xfrm rot="-1249258">
                <a:off x="3456" y="2160"/>
                <a:ext cx="96" cy="192"/>
              </a:xfrm>
              <a:prstGeom prst="rect">
                <a:avLst/>
              </a:prstGeom>
              <a:solidFill>
                <a:srgbClr val="808000"/>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28" name="Rectangle 197"/>
              <p:cNvSpPr>
                <a:spLocks noChangeArrowheads="1"/>
              </p:cNvSpPr>
              <p:nvPr/>
            </p:nvSpPr>
            <p:spPr bwMode="auto">
              <a:xfrm rot="1060781">
                <a:off x="3264" y="2448"/>
                <a:ext cx="96" cy="192"/>
              </a:xfrm>
              <a:prstGeom prst="rect">
                <a:avLst/>
              </a:prstGeom>
              <a:solidFill>
                <a:srgbClr val="808000"/>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29" name="Rectangle 198"/>
              <p:cNvSpPr>
                <a:spLocks noChangeArrowheads="1"/>
              </p:cNvSpPr>
              <p:nvPr/>
            </p:nvSpPr>
            <p:spPr bwMode="auto">
              <a:xfrm rot="-1249258">
                <a:off x="3360" y="2448"/>
                <a:ext cx="96" cy="192"/>
              </a:xfrm>
              <a:prstGeom prst="rect">
                <a:avLst/>
              </a:prstGeom>
              <a:solidFill>
                <a:srgbClr val="808000"/>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30" name="Rectangle 199"/>
              <p:cNvSpPr>
                <a:spLocks noChangeArrowheads="1"/>
              </p:cNvSpPr>
              <p:nvPr/>
            </p:nvSpPr>
            <p:spPr bwMode="auto">
              <a:xfrm>
                <a:off x="3168" y="2640"/>
                <a:ext cx="144" cy="96"/>
              </a:xfrm>
              <a:prstGeom prst="rect">
                <a:avLst/>
              </a:prstGeom>
              <a:solidFill>
                <a:schemeClr val="tx1"/>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31" name="Rectangle 200"/>
              <p:cNvSpPr>
                <a:spLocks noChangeArrowheads="1"/>
              </p:cNvSpPr>
              <p:nvPr/>
            </p:nvSpPr>
            <p:spPr bwMode="auto">
              <a:xfrm>
                <a:off x="3408" y="2640"/>
                <a:ext cx="144" cy="96"/>
              </a:xfrm>
              <a:prstGeom prst="rect">
                <a:avLst/>
              </a:prstGeom>
              <a:solidFill>
                <a:schemeClr val="tx1"/>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32" name="Oval 201"/>
              <p:cNvSpPr>
                <a:spLocks noChangeArrowheads="1"/>
              </p:cNvSpPr>
              <p:nvPr/>
            </p:nvSpPr>
            <p:spPr bwMode="auto">
              <a:xfrm>
                <a:off x="3120" y="2352"/>
                <a:ext cx="96" cy="96"/>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33" name="Oval 202"/>
              <p:cNvSpPr>
                <a:spLocks noChangeArrowheads="1"/>
              </p:cNvSpPr>
              <p:nvPr/>
            </p:nvSpPr>
            <p:spPr bwMode="auto">
              <a:xfrm>
                <a:off x="3504" y="2352"/>
                <a:ext cx="96" cy="96"/>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grpSp>
        <p:sp>
          <p:nvSpPr>
            <p:cNvPr id="120" name="TextBox 119"/>
            <p:cNvSpPr txBox="1"/>
            <p:nvPr/>
          </p:nvSpPr>
          <p:spPr>
            <a:xfrm>
              <a:off x="6970699" y="2410855"/>
              <a:ext cx="184731" cy="338554"/>
            </a:xfrm>
            <a:prstGeom prst="rect">
              <a:avLst/>
            </a:prstGeom>
            <a:noFill/>
          </p:spPr>
          <p:txBody>
            <a:bodyPr wrap="none" rtlCol="0">
              <a:spAutoFit/>
            </a:bodyPr>
            <a:lstStyle/>
            <a:p>
              <a:endParaRPr lang="en-US" sz="1600" b="1" dirty="0"/>
            </a:p>
          </p:txBody>
        </p:sp>
      </p:grpSp>
      <p:cxnSp>
        <p:nvCxnSpPr>
          <p:cNvPr id="134" name="Straight Arrow Connector 133"/>
          <p:cNvCxnSpPr/>
          <p:nvPr/>
        </p:nvCxnSpPr>
        <p:spPr>
          <a:xfrm flipH="1">
            <a:off x="7818508" y="4597273"/>
            <a:ext cx="258692" cy="0"/>
          </a:xfrm>
          <a:prstGeom prst="straightConnector1">
            <a:avLst/>
          </a:prstGeom>
          <a:ln w="19050" cap="flat">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687899" y="2157439"/>
            <a:ext cx="694101" cy="276999"/>
          </a:xfrm>
          <a:prstGeom prst="rect">
            <a:avLst/>
          </a:prstGeom>
          <a:noFill/>
        </p:spPr>
        <p:txBody>
          <a:bodyPr wrap="none" rtlCol="0">
            <a:spAutoFit/>
          </a:bodyPr>
          <a:lstStyle/>
          <a:p>
            <a:r>
              <a:rPr lang="en-PH" sz="1200" dirty="0" smtClean="0"/>
              <a:t>Creditor</a:t>
            </a:r>
            <a:endParaRPr lang="en-PH" sz="1200" dirty="0"/>
          </a:p>
        </p:txBody>
      </p:sp>
      <p:sp>
        <p:nvSpPr>
          <p:cNvPr id="135" name="TextBox 134"/>
          <p:cNvSpPr txBox="1"/>
          <p:nvPr/>
        </p:nvSpPr>
        <p:spPr>
          <a:xfrm>
            <a:off x="7010400" y="1977238"/>
            <a:ext cx="696024" cy="461665"/>
          </a:xfrm>
          <a:prstGeom prst="rect">
            <a:avLst/>
          </a:prstGeom>
          <a:noFill/>
        </p:spPr>
        <p:txBody>
          <a:bodyPr wrap="none" rtlCol="0">
            <a:spAutoFit/>
          </a:bodyPr>
          <a:lstStyle/>
          <a:p>
            <a:pPr algn="ctr"/>
            <a:r>
              <a:rPr lang="en-PH" sz="1200" dirty="0" smtClean="0"/>
              <a:t>Vendor/</a:t>
            </a:r>
          </a:p>
          <a:p>
            <a:pPr algn="ctr"/>
            <a:r>
              <a:rPr lang="en-PH" sz="1200" dirty="0" smtClean="0"/>
              <a:t>Supplier</a:t>
            </a:r>
            <a:endParaRPr lang="en-PH" sz="1200" dirty="0"/>
          </a:p>
        </p:txBody>
      </p:sp>
      <p:sp>
        <p:nvSpPr>
          <p:cNvPr id="136" name="TextBox 135"/>
          <p:cNvSpPr txBox="1"/>
          <p:nvPr/>
        </p:nvSpPr>
        <p:spPr>
          <a:xfrm>
            <a:off x="8305800" y="1977238"/>
            <a:ext cx="800732" cy="461665"/>
          </a:xfrm>
          <a:prstGeom prst="rect">
            <a:avLst/>
          </a:prstGeom>
          <a:noFill/>
        </p:spPr>
        <p:txBody>
          <a:bodyPr wrap="none" rtlCol="0">
            <a:spAutoFit/>
          </a:bodyPr>
          <a:lstStyle/>
          <a:p>
            <a:pPr algn="ctr"/>
            <a:r>
              <a:rPr lang="en-PH" sz="1200" dirty="0" smtClean="0"/>
              <a:t>Public </a:t>
            </a:r>
          </a:p>
          <a:p>
            <a:pPr algn="ctr"/>
            <a:r>
              <a:rPr lang="en-PH" sz="1200" dirty="0" smtClean="0"/>
              <a:t>Employee</a:t>
            </a:r>
            <a:endParaRPr lang="en-PH" sz="1200" dirty="0"/>
          </a:p>
        </p:txBody>
      </p:sp>
      <p:cxnSp>
        <p:nvCxnSpPr>
          <p:cNvPr id="137" name="Straight Arrow Connector 136"/>
          <p:cNvCxnSpPr>
            <a:stCxn id="48" idx="0"/>
          </p:cNvCxnSpPr>
          <p:nvPr/>
        </p:nvCxnSpPr>
        <p:spPr>
          <a:xfrm flipH="1" flipV="1">
            <a:off x="7329374" y="3194573"/>
            <a:ext cx="23926" cy="767827"/>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a:stCxn id="48" idx="0"/>
          </p:cNvCxnSpPr>
          <p:nvPr/>
        </p:nvCxnSpPr>
        <p:spPr>
          <a:xfrm flipV="1">
            <a:off x="7353300" y="3194573"/>
            <a:ext cx="603994" cy="767827"/>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48" idx="0"/>
            <a:endCxn id="101" idx="1"/>
          </p:cNvCxnSpPr>
          <p:nvPr/>
        </p:nvCxnSpPr>
        <p:spPr>
          <a:xfrm flipV="1">
            <a:off x="7353300" y="3240587"/>
            <a:ext cx="1099475" cy="721813"/>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61" idx="0"/>
          </p:cNvCxnSpPr>
          <p:nvPr/>
        </p:nvCxnSpPr>
        <p:spPr>
          <a:xfrm flipH="1" flipV="1">
            <a:off x="7470393" y="3240587"/>
            <a:ext cx="1102107" cy="721813"/>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61" idx="0"/>
          </p:cNvCxnSpPr>
          <p:nvPr/>
        </p:nvCxnSpPr>
        <p:spPr>
          <a:xfrm flipH="1" flipV="1">
            <a:off x="8034949" y="3194573"/>
            <a:ext cx="537551" cy="767827"/>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61" idx="0"/>
            <a:endCxn id="101" idx="3"/>
          </p:cNvCxnSpPr>
          <p:nvPr/>
        </p:nvCxnSpPr>
        <p:spPr>
          <a:xfrm flipV="1">
            <a:off x="8572500" y="3240587"/>
            <a:ext cx="25553" cy="721813"/>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5" name="Rectangle 164"/>
          <p:cNvSpPr/>
          <p:nvPr/>
        </p:nvSpPr>
        <p:spPr>
          <a:xfrm>
            <a:off x="5867400" y="1524000"/>
            <a:ext cx="762000" cy="949105"/>
          </a:xfrm>
          <a:prstGeom prst="rect">
            <a:avLst/>
          </a:prstGeom>
          <a:solidFill>
            <a:schemeClr val="accent1">
              <a:alpha val="1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166" name="Rectangle 165"/>
          <p:cNvSpPr/>
          <p:nvPr/>
        </p:nvSpPr>
        <p:spPr>
          <a:xfrm>
            <a:off x="5943600" y="1623237"/>
            <a:ext cx="609600" cy="773668"/>
          </a:xfrm>
          <a:prstGeom prst="rect">
            <a:avLst/>
          </a:prstGeom>
          <a:solidFill>
            <a:srgbClr val="F5F79B"/>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1200" dirty="0" smtClean="0">
                <a:solidFill>
                  <a:srgbClr val="002060"/>
                </a:solidFill>
              </a:rPr>
              <a:t>Portal</a:t>
            </a:r>
            <a:endParaRPr lang="en-PH" sz="1200" dirty="0">
              <a:solidFill>
                <a:srgbClr val="002060"/>
              </a:solidFill>
            </a:endParaRPr>
          </a:p>
        </p:txBody>
      </p:sp>
      <p:cxnSp>
        <p:nvCxnSpPr>
          <p:cNvPr id="167" name="Straight Arrow Connector 166"/>
          <p:cNvCxnSpPr>
            <a:endCxn id="165" idx="3"/>
          </p:cNvCxnSpPr>
          <p:nvPr/>
        </p:nvCxnSpPr>
        <p:spPr>
          <a:xfrm flipH="1" flipV="1">
            <a:off x="6629400" y="1998553"/>
            <a:ext cx="524649" cy="534665"/>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8" idx="3"/>
          </p:cNvCxnSpPr>
          <p:nvPr/>
        </p:nvCxnSpPr>
        <p:spPr>
          <a:xfrm flipV="1">
            <a:off x="5410200" y="762000"/>
            <a:ext cx="632234" cy="2819400"/>
          </a:xfrm>
          <a:prstGeom prst="straightConnector1">
            <a:avLst/>
          </a:prstGeom>
          <a:ln w="19050" cap="flat">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9" name="Group 192"/>
          <p:cNvGrpSpPr/>
          <p:nvPr/>
        </p:nvGrpSpPr>
        <p:grpSpPr>
          <a:xfrm>
            <a:off x="7692050" y="718662"/>
            <a:ext cx="566977" cy="1010099"/>
            <a:chOff x="6970699" y="1584663"/>
            <a:chExt cx="686136" cy="1164746"/>
          </a:xfrm>
        </p:grpSpPr>
        <p:grpSp>
          <p:nvGrpSpPr>
            <p:cNvPr id="20" name="Group 203"/>
            <p:cNvGrpSpPr>
              <a:grpSpLocks/>
            </p:cNvGrpSpPr>
            <p:nvPr/>
          </p:nvGrpSpPr>
          <p:grpSpPr bwMode="auto">
            <a:xfrm>
              <a:off x="7021633" y="1584663"/>
              <a:ext cx="635202" cy="977395"/>
              <a:chOff x="3060" y="1968"/>
              <a:chExt cx="540" cy="913"/>
            </a:xfrm>
          </p:grpSpPr>
          <p:sp>
            <p:nvSpPr>
              <p:cNvPr id="196" name="Text Box 31"/>
              <p:cNvSpPr txBox="1">
                <a:spLocks noChangeArrowheads="1"/>
              </p:cNvSpPr>
              <p:nvPr/>
            </p:nvSpPr>
            <p:spPr bwMode="auto">
              <a:xfrm>
                <a:off x="3060" y="2726"/>
                <a:ext cx="11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Arial Narrow" pitchFamily="34" charset="0"/>
                  </a:defRPr>
                </a:lvl1pPr>
                <a:lvl2pPr marL="742950" indent="-285750">
                  <a:defRPr sz="1600" b="1">
                    <a:solidFill>
                      <a:schemeClr val="tx1"/>
                    </a:solidFill>
                    <a:latin typeface="Arial Narrow" pitchFamily="34" charset="0"/>
                  </a:defRPr>
                </a:lvl2pPr>
                <a:lvl3pPr marL="1143000" indent="-228600">
                  <a:defRPr sz="1600" b="1">
                    <a:solidFill>
                      <a:schemeClr val="tx1"/>
                    </a:solidFill>
                    <a:latin typeface="Arial Narrow" pitchFamily="34" charset="0"/>
                  </a:defRPr>
                </a:lvl3pPr>
                <a:lvl4pPr marL="1600200" indent="-228600">
                  <a:defRPr sz="1600" b="1">
                    <a:solidFill>
                      <a:schemeClr val="tx1"/>
                    </a:solidFill>
                    <a:latin typeface="Arial Narrow" pitchFamily="34" charset="0"/>
                  </a:defRPr>
                </a:lvl4pPr>
                <a:lvl5pPr marL="2057400" indent="-228600">
                  <a:defRPr sz="1600" b="1">
                    <a:solidFill>
                      <a:schemeClr val="tx1"/>
                    </a:solidFill>
                    <a:latin typeface="Arial Narrow" pitchFamily="34" charset="0"/>
                  </a:defRPr>
                </a:lvl5pPr>
                <a:lvl6pPr marL="2514600" indent="-228600" algn="ctr" eaLnBrk="0" fontAlgn="base" hangingPunct="0">
                  <a:spcBef>
                    <a:spcPct val="20000"/>
                  </a:spcBef>
                  <a:spcAft>
                    <a:spcPct val="0"/>
                  </a:spcAft>
                  <a:defRPr sz="1600" b="1">
                    <a:solidFill>
                      <a:schemeClr val="tx1"/>
                    </a:solidFill>
                    <a:latin typeface="Arial Narrow" pitchFamily="34" charset="0"/>
                  </a:defRPr>
                </a:lvl6pPr>
                <a:lvl7pPr marL="2971800" indent="-228600" algn="ctr" eaLnBrk="0" fontAlgn="base" hangingPunct="0">
                  <a:spcBef>
                    <a:spcPct val="20000"/>
                  </a:spcBef>
                  <a:spcAft>
                    <a:spcPct val="0"/>
                  </a:spcAft>
                  <a:defRPr sz="1600" b="1">
                    <a:solidFill>
                      <a:schemeClr val="tx1"/>
                    </a:solidFill>
                    <a:latin typeface="Arial Narrow" pitchFamily="34" charset="0"/>
                  </a:defRPr>
                </a:lvl7pPr>
                <a:lvl8pPr marL="3429000" indent="-228600" algn="ctr" eaLnBrk="0" fontAlgn="base" hangingPunct="0">
                  <a:spcBef>
                    <a:spcPct val="20000"/>
                  </a:spcBef>
                  <a:spcAft>
                    <a:spcPct val="0"/>
                  </a:spcAft>
                  <a:defRPr sz="1600" b="1">
                    <a:solidFill>
                      <a:schemeClr val="tx1"/>
                    </a:solidFill>
                    <a:latin typeface="Arial Narrow" pitchFamily="34" charset="0"/>
                  </a:defRPr>
                </a:lvl8pPr>
                <a:lvl9pPr marL="3886200" indent="-228600" algn="ctr" eaLnBrk="0" fontAlgn="base" hangingPunct="0">
                  <a:spcBef>
                    <a:spcPct val="20000"/>
                  </a:spcBef>
                  <a:spcAft>
                    <a:spcPct val="0"/>
                  </a:spcAft>
                  <a:defRPr sz="1600" b="1">
                    <a:solidFill>
                      <a:schemeClr val="tx1"/>
                    </a:solidFill>
                    <a:latin typeface="Arial Narrow" pitchFamily="34" charset="0"/>
                  </a:defRPr>
                </a:lvl9pPr>
              </a:lstStyle>
              <a:p>
                <a:pPr>
                  <a:spcBef>
                    <a:spcPct val="0"/>
                  </a:spcBef>
                </a:pPr>
                <a:endParaRPr lang="en-US" sz="1000" b="0" dirty="0">
                  <a:latin typeface="Arial" charset="0"/>
                </a:endParaRPr>
              </a:p>
            </p:txBody>
          </p:sp>
          <p:sp>
            <p:nvSpPr>
              <p:cNvPr id="197" name="Oval 191"/>
              <p:cNvSpPr>
                <a:spLocks noChangeArrowheads="1"/>
              </p:cNvSpPr>
              <p:nvPr/>
            </p:nvSpPr>
            <p:spPr bwMode="auto">
              <a:xfrm>
                <a:off x="3264" y="1968"/>
                <a:ext cx="192" cy="192"/>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98" name="AutoShape 192"/>
              <p:cNvSpPr>
                <a:spLocks noChangeArrowheads="1"/>
              </p:cNvSpPr>
              <p:nvPr/>
            </p:nvSpPr>
            <p:spPr bwMode="auto">
              <a:xfrm>
                <a:off x="3216" y="2160"/>
                <a:ext cx="288" cy="28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lumMod val="75000"/>
                </a:schemeClr>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99" name="AutoShape 193"/>
              <p:cNvSpPr>
                <a:spLocks noChangeArrowheads="1"/>
              </p:cNvSpPr>
              <p:nvPr/>
            </p:nvSpPr>
            <p:spPr bwMode="auto">
              <a:xfrm rot="10800000">
                <a:off x="3264" y="2160"/>
                <a:ext cx="192" cy="240"/>
              </a:xfrm>
              <a:prstGeom prst="triangle">
                <a:avLst>
                  <a:gd name="adj" fmla="val 50000"/>
                </a:avLst>
              </a:prstGeom>
              <a:solidFill>
                <a:schemeClr val="bg1"/>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00" name="AutoShape 194"/>
              <p:cNvSpPr>
                <a:spLocks noChangeArrowheads="1"/>
              </p:cNvSpPr>
              <p:nvPr/>
            </p:nvSpPr>
            <p:spPr bwMode="auto">
              <a:xfrm>
                <a:off x="3312" y="2160"/>
                <a:ext cx="96" cy="192"/>
              </a:xfrm>
              <a:prstGeom prst="triangle">
                <a:avLst>
                  <a:gd name="adj" fmla="val 50000"/>
                </a:avLst>
              </a:prstGeom>
              <a:solidFill>
                <a:srgbClr val="FF6600"/>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01" name="Rectangle 195"/>
              <p:cNvSpPr>
                <a:spLocks noChangeArrowheads="1"/>
              </p:cNvSpPr>
              <p:nvPr/>
            </p:nvSpPr>
            <p:spPr bwMode="auto">
              <a:xfrm rot="1060781">
                <a:off x="3168" y="2160"/>
                <a:ext cx="96" cy="192"/>
              </a:xfrm>
              <a:prstGeom prst="rect">
                <a:avLst/>
              </a:prstGeom>
              <a:solidFill>
                <a:schemeClr val="bg1">
                  <a:lumMod val="75000"/>
                </a:schemeClr>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02" name="Rectangle 196"/>
              <p:cNvSpPr>
                <a:spLocks noChangeArrowheads="1"/>
              </p:cNvSpPr>
              <p:nvPr/>
            </p:nvSpPr>
            <p:spPr bwMode="auto">
              <a:xfrm rot="-1249258">
                <a:off x="3456" y="2160"/>
                <a:ext cx="96" cy="192"/>
              </a:xfrm>
              <a:prstGeom prst="rect">
                <a:avLst/>
              </a:prstGeom>
              <a:solidFill>
                <a:schemeClr val="bg1">
                  <a:lumMod val="75000"/>
                </a:schemeClr>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03" name="Rectangle 197"/>
              <p:cNvSpPr>
                <a:spLocks noChangeArrowheads="1"/>
              </p:cNvSpPr>
              <p:nvPr/>
            </p:nvSpPr>
            <p:spPr bwMode="auto">
              <a:xfrm rot="1060781">
                <a:off x="3264" y="2448"/>
                <a:ext cx="96" cy="192"/>
              </a:xfrm>
              <a:prstGeom prst="rect">
                <a:avLst/>
              </a:prstGeom>
              <a:solidFill>
                <a:schemeClr val="bg1">
                  <a:lumMod val="75000"/>
                </a:schemeClr>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04" name="Rectangle 198"/>
              <p:cNvSpPr>
                <a:spLocks noChangeArrowheads="1"/>
              </p:cNvSpPr>
              <p:nvPr/>
            </p:nvSpPr>
            <p:spPr bwMode="auto">
              <a:xfrm rot="-1249258">
                <a:off x="3360" y="2448"/>
                <a:ext cx="96" cy="192"/>
              </a:xfrm>
              <a:prstGeom prst="rect">
                <a:avLst/>
              </a:prstGeom>
              <a:solidFill>
                <a:schemeClr val="bg1">
                  <a:lumMod val="75000"/>
                </a:schemeClr>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05" name="Rectangle 199"/>
              <p:cNvSpPr>
                <a:spLocks noChangeArrowheads="1"/>
              </p:cNvSpPr>
              <p:nvPr/>
            </p:nvSpPr>
            <p:spPr bwMode="auto">
              <a:xfrm>
                <a:off x="3168" y="2640"/>
                <a:ext cx="144" cy="96"/>
              </a:xfrm>
              <a:prstGeom prst="rect">
                <a:avLst/>
              </a:prstGeom>
              <a:solidFill>
                <a:schemeClr val="tx1"/>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06" name="Rectangle 200"/>
              <p:cNvSpPr>
                <a:spLocks noChangeArrowheads="1"/>
              </p:cNvSpPr>
              <p:nvPr/>
            </p:nvSpPr>
            <p:spPr bwMode="auto">
              <a:xfrm>
                <a:off x="3408" y="2640"/>
                <a:ext cx="144" cy="96"/>
              </a:xfrm>
              <a:prstGeom prst="rect">
                <a:avLst/>
              </a:prstGeom>
              <a:solidFill>
                <a:schemeClr val="tx1"/>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07" name="Oval 201"/>
              <p:cNvSpPr>
                <a:spLocks noChangeArrowheads="1"/>
              </p:cNvSpPr>
              <p:nvPr/>
            </p:nvSpPr>
            <p:spPr bwMode="auto">
              <a:xfrm>
                <a:off x="3120" y="2352"/>
                <a:ext cx="96" cy="96"/>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08" name="Oval 202"/>
              <p:cNvSpPr>
                <a:spLocks noChangeArrowheads="1"/>
              </p:cNvSpPr>
              <p:nvPr/>
            </p:nvSpPr>
            <p:spPr bwMode="auto">
              <a:xfrm>
                <a:off x="3504" y="2352"/>
                <a:ext cx="96" cy="96"/>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grpSp>
        <p:sp>
          <p:nvSpPr>
            <p:cNvPr id="195" name="TextBox 194"/>
            <p:cNvSpPr txBox="1"/>
            <p:nvPr/>
          </p:nvSpPr>
          <p:spPr>
            <a:xfrm>
              <a:off x="6970699" y="2410855"/>
              <a:ext cx="184731" cy="338554"/>
            </a:xfrm>
            <a:prstGeom prst="rect">
              <a:avLst/>
            </a:prstGeom>
            <a:noFill/>
          </p:spPr>
          <p:txBody>
            <a:bodyPr wrap="none" rtlCol="0">
              <a:spAutoFit/>
            </a:bodyPr>
            <a:lstStyle/>
            <a:p>
              <a:endParaRPr lang="en-US" sz="1600" b="1" dirty="0"/>
            </a:p>
          </p:txBody>
        </p:sp>
      </p:grpSp>
      <p:sp>
        <p:nvSpPr>
          <p:cNvPr id="209" name="TextBox 208"/>
          <p:cNvSpPr txBox="1"/>
          <p:nvPr/>
        </p:nvSpPr>
        <p:spPr>
          <a:xfrm>
            <a:off x="7772400" y="457200"/>
            <a:ext cx="474810" cy="276999"/>
          </a:xfrm>
          <a:prstGeom prst="rect">
            <a:avLst/>
          </a:prstGeom>
          <a:noFill/>
        </p:spPr>
        <p:txBody>
          <a:bodyPr wrap="none" rtlCol="0">
            <a:spAutoFit/>
          </a:bodyPr>
          <a:lstStyle/>
          <a:p>
            <a:r>
              <a:rPr lang="en-PH" sz="1200" dirty="0" smtClean="0"/>
              <a:t>User</a:t>
            </a:r>
            <a:endParaRPr lang="en-PH" sz="1200" dirty="0"/>
          </a:p>
        </p:txBody>
      </p:sp>
      <p:cxnSp>
        <p:nvCxnSpPr>
          <p:cNvPr id="210" name="Straight Arrow Connector 209"/>
          <p:cNvCxnSpPr/>
          <p:nvPr/>
        </p:nvCxnSpPr>
        <p:spPr>
          <a:xfrm flipH="1">
            <a:off x="6553200" y="1075165"/>
            <a:ext cx="1180940" cy="791735"/>
          </a:xfrm>
          <a:prstGeom prst="straightConnector1">
            <a:avLst/>
          </a:prstGeom>
          <a:ln w="19050" cap="flat">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7649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GIFMIS Timelines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085997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53629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GIFMIS Pilot Implementation</a:t>
            </a:r>
            <a:endParaRPr lang="en-PH" dirty="0"/>
          </a:p>
        </p:txBody>
      </p:sp>
      <p:sp>
        <p:nvSpPr>
          <p:cNvPr id="4" name="Slide Number Placeholder 3"/>
          <p:cNvSpPr>
            <a:spLocks noGrp="1"/>
          </p:cNvSpPr>
          <p:nvPr>
            <p:ph type="sldNum" sz="quarter" idx="12"/>
          </p:nvPr>
        </p:nvSpPr>
        <p:spPr/>
        <p:txBody>
          <a:bodyPr/>
          <a:lstStyle/>
          <a:p>
            <a:fld id="{5C30F8AA-508A-4A04-B548-2B431000EB08}" type="slidenum">
              <a:rPr lang="en-US" smtClean="0"/>
              <a:pPr/>
              <a:t>32</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094988211"/>
              </p:ext>
            </p:extLst>
          </p:nvPr>
        </p:nvGraphicFramePr>
        <p:xfrm>
          <a:off x="2517870" y="4631206"/>
          <a:ext cx="1520730" cy="1358113"/>
        </p:xfrm>
        <a:graphic>
          <a:graphicData uri="http://schemas.openxmlformats.org/presentationml/2006/ole">
            <mc:AlternateContent xmlns:mc="http://schemas.openxmlformats.org/markup-compatibility/2006">
              <mc:Choice xmlns:v="urn:schemas-microsoft-com:vml" Requires="v">
                <p:oleObj spid="_x0000_s66564" name="Bitmap Image" r:id="rId4" imgW="2263336" imgH="2110476" progId="PBrush">
                  <p:embed/>
                </p:oleObj>
              </mc:Choice>
              <mc:Fallback>
                <p:oleObj name="Bitmap Image" r:id="rId4" imgW="2263336" imgH="2110476" progId="PBrus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7870" y="4631206"/>
                        <a:ext cx="1520730" cy="1358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4" descr="dof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1612338"/>
            <a:ext cx="1447800" cy="13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dbm_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1671" y="3136338"/>
            <a:ext cx="1495329" cy="13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rndevera\Documents\Bureau-of-the-Treasury-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5616" y="1595670"/>
            <a:ext cx="160267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61771" y="2967270"/>
            <a:ext cx="2540666" cy="1404938"/>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91200" y="3002281"/>
            <a:ext cx="1490430" cy="1523999"/>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73288" y="4495800"/>
            <a:ext cx="2303712" cy="1566863"/>
          </a:xfrm>
          <a:prstGeom prst="rect">
            <a:avLst/>
          </a:prstGeom>
        </p:spPr>
      </p:pic>
    </p:spTree>
    <p:extLst>
      <p:ext uri="{BB962C8B-B14F-4D97-AF65-F5344CB8AC3E}">
        <p14:creationId xmlns:p14="http://schemas.microsoft.com/office/powerpoint/2010/main" val="462943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06" name="Object 6"/>
          <p:cNvGraphicFramePr>
            <a:graphicFrameLocks noChangeAspect="1"/>
          </p:cNvGraphicFramePr>
          <p:nvPr/>
        </p:nvGraphicFramePr>
        <p:xfrm>
          <a:off x="419100" y="1524000"/>
          <a:ext cx="8724900" cy="4819650"/>
        </p:xfrm>
        <a:graphic>
          <a:graphicData uri="http://schemas.openxmlformats.org/presentationml/2006/ole">
            <mc:AlternateContent xmlns:mc="http://schemas.openxmlformats.org/markup-compatibility/2006">
              <mc:Choice xmlns:v="urn:schemas-microsoft-com:vml" Requires="v">
                <p:oleObj spid="_x0000_s142340" name="Chart" r:id="rId4" imgW="5381692" imgH="2971692" progId="Excel.Chart.8">
                  <p:embed/>
                </p:oleObj>
              </mc:Choice>
              <mc:Fallback>
                <p:oleObj name="Chart" r:id="rId4" imgW="5381692" imgH="2971692" progId="Excel.Char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 y="1524000"/>
                        <a:ext cx="8724900"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0680" y="685800"/>
            <a:ext cx="3703320" cy="6172200"/>
          </a:xfrm>
        </p:spPr>
        <p:txBody>
          <a:bodyPr>
            <a:normAutofit/>
          </a:bodyPr>
          <a:lstStyle/>
          <a:p>
            <a:pPr marL="0" indent="0">
              <a:lnSpc>
                <a:spcPct val="90000"/>
              </a:lnSpc>
              <a:buClr>
                <a:srgbClr val="FFCC00"/>
              </a:buClr>
              <a:buNone/>
            </a:pPr>
            <a:r>
              <a:rPr lang="en-US" sz="2400" dirty="0">
                <a:latin typeface="Arial" pitchFamily="34" charset="0"/>
              </a:rPr>
              <a:t>A</a:t>
            </a:r>
            <a:r>
              <a:rPr lang="en-US" sz="2400" dirty="0" smtClean="0">
                <a:latin typeface="Arial" pitchFamily="34" charset="0"/>
              </a:rPr>
              <a:t> system </a:t>
            </a:r>
            <a:r>
              <a:rPr lang="en-US" sz="2400" dirty="0">
                <a:latin typeface="Arial" pitchFamily="34" charset="0"/>
              </a:rPr>
              <a:t>of rules, procedures and practices for government to manage public </a:t>
            </a:r>
            <a:r>
              <a:rPr lang="en-US" sz="2400" dirty="0" smtClean="0">
                <a:latin typeface="Arial" pitchFamily="34" charset="0"/>
              </a:rPr>
              <a:t>finances in the areas of</a:t>
            </a:r>
            <a:endParaRPr lang="en-US" sz="2400" dirty="0">
              <a:latin typeface="Arial" pitchFamily="34" charset="0"/>
            </a:endParaRPr>
          </a:p>
          <a:p>
            <a:pPr>
              <a:lnSpc>
                <a:spcPct val="90000"/>
              </a:lnSpc>
              <a:buClr>
                <a:srgbClr val="FFCC00"/>
              </a:buClr>
              <a:buFont typeface="Wingdings" pitchFamily="2" charset="2"/>
              <a:buChar char="®"/>
            </a:pPr>
            <a:endParaRPr lang="en-PH" sz="1400" dirty="0">
              <a:latin typeface="Arial" pitchFamily="34" charset="0"/>
            </a:endParaRPr>
          </a:p>
          <a:p>
            <a:pPr lvl="1" indent="-355600">
              <a:lnSpc>
                <a:spcPct val="90000"/>
              </a:lnSpc>
              <a:buFont typeface="Wingdings" pitchFamily="2" charset="2"/>
              <a:buChar char="§"/>
            </a:pPr>
            <a:r>
              <a:rPr lang="en-US" dirty="0">
                <a:latin typeface="Arial" pitchFamily="34" charset="0"/>
              </a:rPr>
              <a:t>budgeting</a:t>
            </a:r>
            <a:r>
              <a:rPr lang="en-PH" dirty="0">
                <a:latin typeface="Arial" pitchFamily="34" charset="0"/>
              </a:rPr>
              <a:t> </a:t>
            </a:r>
          </a:p>
          <a:p>
            <a:pPr lvl="1" indent="-355600">
              <a:lnSpc>
                <a:spcPct val="90000"/>
              </a:lnSpc>
              <a:buFont typeface="Wingdings" pitchFamily="2" charset="2"/>
              <a:buChar char="§"/>
            </a:pPr>
            <a:r>
              <a:rPr lang="en-US" dirty="0">
                <a:latin typeface="Arial" pitchFamily="34" charset="0"/>
              </a:rPr>
              <a:t>accounting</a:t>
            </a:r>
          </a:p>
          <a:p>
            <a:pPr lvl="1" indent="-355600">
              <a:lnSpc>
                <a:spcPct val="90000"/>
              </a:lnSpc>
              <a:buFont typeface="Wingdings" pitchFamily="2" charset="2"/>
              <a:buChar char="§"/>
            </a:pPr>
            <a:r>
              <a:rPr lang="en-US" dirty="0">
                <a:latin typeface="Arial" pitchFamily="34" charset="0"/>
              </a:rPr>
              <a:t>auditing</a:t>
            </a:r>
          </a:p>
          <a:p>
            <a:pPr lvl="1" indent="-355600">
              <a:lnSpc>
                <a:spcPct val="90000"/>
              </a:lnSpc>
              <a:buFont typeface="Wingdings" pitchFamily="2" charset="2"/>
              <a:buChar char="§"/>
            </a:pPr>
            <a:r>
              <a:rPr lang="en-US" dirty="0">
                <a:latin typeface="Arial" pitchFamily="34" charset="0"/>
              </a:rPr>
              <a:t>cash management</a:t>
            </a:r>
          </a:p>
          <a:p>
            <a:pPr lvl="1" indent="-355600">
              <a:lnSpc>
                <a:spcPct val="90000"/>
              </a:lnSpc>
              <a:buFont typeface="Wingdings" pitchFamily="2" charset="2"/>
              <a:buChar char="§"/>
            </a:pPr>
            <a:r>
              <a:rPr lang="en-US" dirty="0">
                <a:latin typeface="Arial" pitchFamily="34" charset="0"/>
              </a:rPr>
              <a:t>management of public debt</a:t>
            </a:r>
            <a:endParaRPr lang="en-PH" dirty="0">
              <a:latin typeface="Arial" pitchFamily="34" charset="0"/>
            </a:endParaRPr>
          </a:p>
          <a:p>
            <a:pPr lvl="1" indent="-355600">
              <a:lnSpc>
                <a:spcPct val="90000"/>
              </a:lnSpc>
              <a:buFont typeface="Wingdings" pitchFamily="2" charset="2"/>
              <a:buChar char="§"/>
            </a:pPr>
            <a:r>
              <a:rPr lang="en-US" dirty="0">
                <a:latin typeface="Arial" pitchFamily="34" charset="0"/>
              </a:rPr>
              <a:t>revenue generation</a:t>
            </a:r>
          </a:p>
          <a:p>
            <a:pPr lvl="1" indent="-355600">
              <a:lnSpc>
                <a:spcPct val="90000"/>
              </a:lnSpc>
              <a:buFont typeface="Wingdings" pitchFamily="2" charset="2"/>
              <a:buChar char="§"/>
            </a:pPr>
            <a:r>
              <a:rPr lang="en-US" dirty="0">
                <a:latin typeface="Arial" pitchFamily="34" charset="0"/>
              </a:rPr>
              <a:t>public reporting on </a:t>
            </a:r>
            <a:r>
              <a:rPr lang="en-US" dirty="0" smtClean="0">
                <a:latin typeface="Arial" pitchFamily="34" charset="0"/>
              </a:rPr>
              <a:t>financial </a:t>
            </a:r>
            <a:r>
              <a:rPr lang="en-US" dirty="0">
                <a:latin typeface="Arial" pitchFamily="34" charset="0"/>
              </a:rPr>
              <a:t>operations</a:t>
            </a:r>
            <a:endParaRPr lang="en-GB" dirty="0">
              <a:latin typeface="Arial" pitchFamily="34" charset="0"/>
            </a:endParaRPr>
          </a:p>
          <a:p>
            <a:pPr marL="0"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10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904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5"/>
          <p:cNvSpPr txBox="1">
            <a:spLocks noChangeArrowheads="1"/>
          </p:cNvSpPr>
          <p:nvPr/>
        </p:nvSpPr>
        <p:spPr bwMode="auto">
          <a:xfrm>
            <a:off x="3135313" y="2667000"/>
            <a:ext cx="2971800" cy="369332"/>
          </a:xfrm>
          <a:prstGeom prst="rect">
            <a:avLst/>
          </a:prstGeom>
          <a:solidFill>
            <a:schemeClr val="bg1"/>
          </a:solidFill>
          <a:ln w="9525">
            <a:noFill/>
            <a:miter lim="800000"/>
            <a:headEnd/>
            <a:tailEnd/>
          </a:ln>
        </p:spPr>
        <p:txBody>
          <a:bodyPr>
            <a:spAutoFit/>
          </a:bodyPr>
          <a:lstStyle/>
          <a:p>
            <a:pPr algn="ctr">
              <a:spcBef>
                <a:spcPct val="50000"/>
              </a:spcBef>
            </a:pPr>
            <a:r>
              <a:rPr lang="en-US" b="1" dirty="0"/>
              <a:t>budget not  </a:t>
            </a:r>
            <a:r>
              <a:rPr lang="en-US" b="1" u="sng" dirty="0" smtClean="0"/>
              <a:t>results-based</a:t>
            </a:r>
            <a:endParaRPr lang="en-US" b="1" u="sng" dirty="0"/>
          </a:p>
        </p:txBody>
      </p:sp>
      <p:sp>
        <p:nvSpPr>
          <p:cNvPr id="13315" name="TextBox 34"/>
          <p:cNvSpPr txBox="1">
            <a:spLocks noChangeArrowheads="1"/>
          </p:cNvSpPr>
          <p:nvPr/>
        </p:nvSpPr>
        <p:spPr bwMode="auto">
          <a:xfrm>
            <a:off x="2809873" y="2971800"/>
            <a:ext cx="3438527" cy="369332"/>
          </a:xfrm>
          <a:prstGeom prst="rect">
            <a:avLst/>
          </a:prstGeom>
          <a:solidFill>
            <a:schemeClr val="bg1"/>
          </a:solidFill>
          <a:ln w="9525">
            <a:noFill/>
            <a:miter lim="800000"/>
            <a:headEnd/>
            <a:tailEnd/>
          </a:ln>
        </p:spPr>
        <p:txBody>
          <a:bodyPr wrap="square">
            <a:spAutoFit/>
          </a:bodyPr>
          <a:lstStyle/>
          <a:p>
            <a:pPr algn="ctr">
              <a:spcBef>
                <a:spcPct val="50000"/>
              </a:spcBef>
            </a:pPr>
            <a:r>
              <a:rPr lang="en-US" b="1" dirty="0" smtClean="0"/>
              <a:t>lack of funding </a:t>
            </a:r>
            <a:r>
              <a:rPr lang="en-US" b="1" u="sng" dirty="0" smtClean="0"/>
              <a:t>predictability</a:t>
            </a:r>
            <a:endParaRPr lang="en-US" b="1" u="sng" dirty="0"/>
          </a:p>
        </p:txBody>
      </p:sp>
      <p:sp>
        <p:nvSpPr>
          <p:cNvPr id="13316" name="TextBox 35"/>
          <p:cNvSpPr txBox="1">
            <a:spLocks noChangeArrowheads="1"/>
          </p:cNvSpPr>
          <p:nvPr/>
        </p:nvSpPr>
        <p:spPr bwMode="auto">
          <a:xfrm>
            <a:off x="2588160" y="3468469"/>
            <a:ext cx="4117440" cy="646331"/>
          </a:xfrm>
          <a:prstGeom prst="rect">
            <a:avLst/>
          </a:prstGeom>
          <a:solidFill>
            <a:schemeClr val="bg1"/>
          </a:solidFill>
          <a:ln w="9525">
            <a:noFill/>
            <a:miter lim="800000"/>
            <a:headEnd/>
            <a:tailEnd/>
          </a:ln>
        </p:spPr>
        <p:txBody>
          <a:bodyPr wrap="square">
            <a:spAutoFit/>
          </a:bodyPr>
          <a:lstStyle/>
          <a:p>
            <a:pPr algn="ctr">
              <a:spcBef>
                <a:spcPct val="50000"/>
              </a:spcBef>
            </a:pPr>
            <a:r>
              <a:rPr lang="en-US" b="1" dirty="0"/>
              <a:t>weak </a:t>
            </a:r>
            <a:r>
              <a:rPr lang="en-US" b="1" dirty="0" smtClean="0"/>
              <a:t>budget </a:t>
            </a:r>
            <a:r>
              <a:rPr lang="en-US" b="1" u="sng" dirty="0" smtClean="0"/>
              <a:t>oversigh</a:t>
            </a:r>
            <a:r>
              <a:rPr lang="en-US" b="1" dirty="0" smtClean="0"/>
              <a:t>t by Congress </a:t>
            </a:r>
            <a:r>
              <a:rPr lang="en-US" b="1" dirty="0"/>
              <a:t> </a:t>
            </a:r>
            <a:r>
              <a:rPr lang="en-US" b="1" dirty="0" smtClean="0"/>
              <a:t>    and the public</a:t>
            </a:r>
            <a:endParaRPr lang="en-US" b="1" dirty="0"/>
          </a:p>
        </p:txBody>
      </p:sp>
      <p:sp>
        <p:nvSpPr>
          <p:cNvPr id="13317" name="TextBox 36"/>
          <p:cNvSpPr txBox="1">
            <a:spLocks noChangeArrowheads="1"/>
          </p:cNvSpPr>
          <p:nvPr/>
        </p:nvSpPr>
        <p:spPr bwMode="auto">
          <a:xfrm>
            <a:off x="2209800" y="4050268"/>
            <a:ext cx="4719636" cy="369332"/>
          </a:xfrm>
          <a:prstGeom prst="rect">
            <a:avLst/>
          </a:prstGeom>
          <a:solidFill>
            <a:schemeClr val="bg1"/>
          </a:solidFill>
          <a:ln w="9525">
            <a:noFill/>
            <a:miter lim="800000"/>
            <a:headEnd/>
            <a:tailEnd/>
          </a:ln>
        </p:spPr>
        <p:txBody>
          <a:bodyPr wrap="square">
            <a:spAutoFit/>
          </a:bodyPr>
          <a:lstStyle/>
          <a:p>
            <a:pPr algn="ctr">
              <a:spcBef>
                <a:spcPct val="50000"/>
              </a:spcBef>
            </a:pPr>
            <a:r>
              <a:rPr lang="en-US" b="1" dirty="0" smtClean="0"/>
              <a:t>weak </a:t>
            </a:r>
            <a:r>
              <a:rPr lang="en-US" b="1" u="sng" dirty="0"/>
              <a:t>cash </a:t>
            </a:r>
            <a:r>
              <a:rPr lang="en-US" b="1" u="sng" dirty="0" smtClean="0"/>
              <a:t>management</a:t>
            </a:r>
            <a:r>
              <a:rPr lang="en-US" b="1" dirty="0" smtClean="0"/>
              <a:t> system</a:t>
            </a:r>
            <a:endParaRPr lang="en-US" b="1" u="sng" dirty="0"/>
          </a:p>
        </p:txBody>
      </p:sp>
      <p:sp>
        <p:nvSpPr>
          <p:cNvPr id="13318" name="TextBox 37"/>
          <p:cNvSpPr txBox="1">
            <a:spLocks noChangeArrowheads="1"/>
          </p:cNvSpPr>
          <p:nvPr/>
        </p:nvSpPr>
        <p:spPr bwMode="auto">
          <a:xfrm>
            <a:off x="1676401" y="4507468"/>
            <a:ext cx="6614409" cy="369332"/>
          </a:xfrm>
          <a:prstGeom prst="rect">
            <a:avLst/>
          </a:prstGeom>
          <a:solidFill>
            <a:schemeClr val="bg1"/>
          </a:solidFill>
          <a:ln w="9525">
            <a:noFill/>
            <a:miter lim="800000"/>
            <a:headEnd/>
            <a:tailEnd/>
          </a:ln>
        </p:spPr>
        <p:txBody>
          <a:bodyPr wrap="square">
            <a:spAutoFit/>
          </a:bodyPr>
          <a:lstStyle/>
          <a:p>
            <a:pPr algn="ctr">
              <a:spcBef>
                <a:spcPct val="50000"/>
              </a:spcBef>
            </a:pPr>
            <a:r>
              <a:rPr lang="en-US" b="1" dirty="0" smtClean="0"/>
              <a:t>no common budgetary and accounting </a:t>
            </a:r>
            <a:r>
              <a:rPr lang="en-US" b="1" u="sng" dirty="0" smtClean="0"/>
              <a:t>classification</a:t>
            </a:r>
            <a:r>
              <a:rPr lang="en-US" b="1" dirty="0" smtClean="0"/>
              <a:t>  </a:t>
            </a:r>
            <a:endParaRPr lang="en-US" b="1" u="sng" dirty="0">
              <a:solidFill>
                <a:schemeClr val="accent1"/>
              </a:solidFill>
            </a:endParaRPr>
          </a:p>
        </p:txBody>
      </p:sp>
      <p:sp>
        <p:nvSpPr>
          <p:cNvPr id="13319" name="TextBox 38"/>
          <p:cNvSpPr txBox="1">
            <a:spLocks noChangeArrowheads="1"/>
          </p:cNvSpPr>
          <p:nvPr/>
        </p:nvSpPr>
        <p:spPr bwMode="auto">
          <a:xfrm>
            <a:off x="2346963" y="4888468"/>
            <a:ext cx="4648199" cy="369332"/>
          </a:xfrm>
          <a:prstGeom prst="rect">
            <a:avLst/>
          </a:prstGeom>
          <a:solidFill>
            <a:schemeClr val="bg1"/>
          </a:solidFill>
          <a:ln w="9525">
            <a:noFill/>
            <a:miter lim="800000"/>
            <a:headEnd/>
            <a:tailEnd/>
          </a:ln>
        </p:spPr>
        <p:txBody>
          <a:bodyPr wrap="square">
            <a:spAutoFit/>
          </a:bodyPr>
          <a:lstStyle/>
          <a:p>
            <a:pPr algn="ctr">
              <a:spcBef>
                <a:spcPct val="50000"/>
              </a:spcBef>
            </a:pPr>
            <a:r>
              <a:rPr lang="en-US" b="1" dirty="0"/>
              <a:t>weak monitoring of contingent </a:t>
            </a:r>
            <a:r>
              <a:rPr lang="en-US" b="1" u="sng" dirty="0" smtClean="0"/>
              <a:t>liabilities</a:t>
            </a:r>
            <a:endParaRPr lang="en-US" b="1" u="sng" dirty="0"/>
          </a:p>
        </p:txBody>
      </p:sp>
      <p:grpSp>
        <p:nvGrpSpPr>
          <p:cNvPr id="23559" name="Group 44"/>
          <p:cNvGrpSpPr>
            <a:grpSpLocks/>
          </p:cNvGrpSpPr>
          <p:nvPr/>
        </p:nvGrpSpPr>
        <p:grpSpPr bwMode="auto">
          <a:xfrm>
            <a:off x="1239943" y="1356490"/>
            <a:ext cx="7121300" cy="4893155"/>
            <a:chOff x="1695174" y="1685730"/>
            <a:chExt cx="5811257" cy="4132620"/>
          </a:xfrm>
        </p:grpSpPr>
        <p:sp>
          <p:nvSpPr>
            <p:cNvPr id="46" name="Circular Arrow 45"/>
            <p:cNvSpPr/>
            <p:nvPr/>
          </p:nvSpPr>
          <p:spPr bwMode="auto">
            <a:xfrm rot="2341751">
              <a:off x="5124659" y="1690492"/>
              <a:ext cx="2324296" cy="2335369"/>
            </a:xfrm>
            <a:prstGeom prst="circularArrow">
              <a:avLst>
                <a:gd name="adj1" fmla="val 14958"/>
                <a:gd name="adj2" fmla="val 1703841"/>
                <a:gd name="adj3" fmla="val 17979610"/>
                <a:gd name="adj4" fmla="val 13150226"/>
                <a:gd name="adj5" fmla="val 17552"/>
              </a:avLst>
            </a:prstGeom>
            <a:solidFill>
              <a:schemeClr val="accent1"/>
            </a:solidFill>
            <a:ln w="9525" cap="flat" cmpd="sng" algn="ctr">
              <a:noFill/>
              <a:prstDash val="solid"/>
              <a:round/>
              <a:headEnd type="none" w="med" len="med"/>
              <a:tailEnd type="none" w="med" len="med"/>
            </a:ln>
            <a:effectLst/>
          </p:spPr>
          <p:txBody>
            <a:bodyPr/>
            <a:lstStyle/>
            <a:p>
              <a:pPr marL="812800" indent="-812800">
                <a:spcBef>
                  <a:spcPct val="20000"/>
                </a:spcBef>
                <a:buClr>
                  <a:srgbClr val="CC3300"/>
                </a:buClr>
                <a:buSzPct val="80000"/>
                <a:buFont typeface="Wingdings" pitchFamily="2" charset="2"/>
                <a:buAutoNum type="romanUcPeriod"/>
                <a:defRPr/>
              </a:pPr>
              <a:endParaRPr lang="en-US" sz="3200" dirty="0">
                <a:latin typeface="Arial" charset="0"/>
                <a:ea typeface="+mn-ea"/>
                <a:cs typeface="Arial" charset="0"/>
              </a:endParaRPr>
            </a:p>
          </p:txBody>
        </p:sp>
        <p:sp>
          <p:nvSpPr>
            <p:cNvPr id="47" name="Circular Arrow 46"/>
            <p:cNvSpPr/>
            <p:nvPr/>
          </p:nvSpPr>
          <p:spPr bwMode="auto">
            <a:xfrm rot="13532493">
              <a:off x="1700751" y="3488518"/>
              <a:ext cx="2324255" cy="2335410"/>
            </a:xfrm>
            <a:prstGeom prst="circularArrow">
              <a:avLst>
                <a:gd name="adj1" fmla="val 14958"/>
                <a:gd name="adj2" fmla="val 1703841"/>
                <a:gd name="adj3" fmla="val 17979610"/>
                <a:gd name="adj4" fmla="val 13150226"/>
                <a:gd name="adj5" fmla="val 17552"/>
              </a:avLst>
            </a:prstGeom>
            <a:solidFill>
              <a:schemeClr val="accent1"/>
            </a:solidFill>
            <a:ln w="9525" cap="flat" cmpd="sng" algn="ctr">
              <a:noFill/>
              <a:prstDash val="solid"/>
              <a:round/>
              <a:headEnd type="none" w="med" len="med"/>
              <a:tailEnd type="none" w="med" len="med"/>
            </a:ln>
            <a:effectLst/>
          </p:spPr>
          <p:txBody>
            <a:bodyPr/>
            <a:lstStyle/>
            <a:p>
              <a:pPr marL="812800" indent="-812800">
                <a:spcBef>
                  <a:spcPct val="20000"/>
                </a:spcBef>
                <a:buClr>
                  <a:srgbClr val="CC3300"/>
                </a:buClr>
                <a:buSzPct val="80000"/>
                <a:buFont typeface="Wingdings" pitchFamily="2" charset="2"/>
                <a:buAutoNum type="romanUcPeriod"/>
                <a:defRPr/>
              </a:pPr>
              <a:endParaRPr lang="en-US" sz="3200" dirty="0">
                <a:latin typeface="Arial" charset="0"/>
                <a:ea typeface="+mn-ea"/>
                <a:cs typeface="Arial" charset="0"/>
              </a:endParaRPr>
            </a:p>
          </p:txBody>
        </p:sp>
        <p:sp>
          <p:nvSpPr>
            <p:cNvPr id="48" name="Circular Arrow 47"/>
            <p:cNvSpPr/>
            <p:nvPr/>
          </p:nvSpPr>
          <p:spPr bwMode="auto">
            <a:xfrm rot="19347428">
              <a:off x="1700134" y="1685730"/>
              <a:ext cx="2324296" cy="2335368"/>
            </a:xfrm>
            <a:prstGeom prst="circularArrow">
              <a:avLst>
                <a:gd name="adj1" fmla="val 14958"/>
                <a:gd name="adj2" fmla="val 1703841"/>
                <a:gd name="adj3" fmla="val 17979610"/>
                <a:gd name="adj4" fmla="val 13150226"/>
                <a:gd name="adj5" fmla="val 17552"/>
              </a:avLst>
            </a:prstGeom>
            <a:solidFill>
              <a:schemeClr val="accent1"/>
            </a:solidFill>
            <a:ln w="9525" cap="flat" cmpd="sng" algn="ctr">
              <a:noFill/>
              <a:prstDash val="solid"/>
              <a:round/>
              <a:headEnd type="none" w="med" len="med"/>
              <a:tailEnd type="none" w="med" len="med"/>
            </a:ln>
            <a:effectLst/>
          </p:spPr>
          <p:txBody>
            <a:bodyPr/>
            <a:lstStyle/>
            <a:p>
              <a:pPr marL="812800" indent="-812800">
                <a:spcBef>
                  <a:spcPct val="20000"/>
                </a:spcBef>
                <a:buClr>
                  <a:srgbClr val="CC3300"/>
                </a:buClr>
                <a:buSzPct val="80000"/>
                <a:buFont typeface="Wingdings" pitchFamily="2" charset="2"/>
                <a:buAutoNum type="romanUcPeriod"/>
                <a:defRPr/>
              </a:pPr>
              <a:endParaRPr lang="en-US" sz="3200" dirty="0">
                <a:latin typeface="Arial" charset="0"/>
                <a:ea typeface="+mn-ea"/>
                <a:cs typeface="Arial" charset="0"/>
              </a:endParaRPr>
            </a:p>
          </p:txBody>
        </p:sp>
        <p:sp>
          <p:nvSpPr>
            <p:cNvPr id="49" name="Circular Arrow 48"/>
            <p:cNvSpPr/>
            <p:nvPr/>
          </p:nvSpPr>
          <p:spPr bwMode="auto">
            <a:xfrm rot="8064821">
              <a:off x="5176598" y="3365089"/>
              <a:ext cx="2324255" cy="2335410"/>
            </a:xfrm>
            <a:prstGeom prst="circularArrow">
              <a:avLst>
                <a:gd name="adj1" fmla="val 14958"/>
                <a:gd name="adj2" fmla="val 1703841"/>
                <a:gd name="adj3" fmla="val 17979610"/>
                <a:gd name="adj4" fmla="val 13150226"/>
                <a:gd name="adj5" fmla="val 17552"/>
              </a:avLst>
            </a:prstGeom>
            <a:solidFill>
              <a:schemeClr val="accent1"/>
            </a:solidFill>
            <a:ln w="9525" cap="flat" cmpd="sng" algn="ctr">
              <a:noFill/>
              <a:prstDash val="solid"/>
              <a:round/>
              <a:headEnd type="none" w="med" len="med"/>
              <a:tailEnd type="none" w="med" len="med"/>
            </a:ln>
            <a:effectLst/>
          </p:spPr>
          <p:txBody>
            <a:bodyPr/>
            <a:lstStyle/>
            <a:p>
              <a:pPr marL="812800" indent="-812800">
                <a:spcBef>
                  <a:spcPct val="20000"/>
                </a:spcBef>
                <a:buClr>
                  <a:srgbClr val="CC3300"/>
                </a:buClr>
                <a:buSzPct val="80000"/>
                <a:buFont typeface="Wingdings" pitchFamily="2" charset="2"/>
                <a:buAutoNum type="romanUcPeriod"/>
                <a:defRPr/>
              </a:pPr>
              <a:endParaRPr lang="en-US" sz="3200" dirty="0">
                <a:latin typeface="Arial" charset="0"/>
                <a:ea typeface="+mn-ea"/>
                <a:cs typeface="Arial" charset="0"/>
              </a:endParaRPr>
            </a:p>
          </p:txBody>
        </p:sp>
      </p:grpSp>
      <p:sp>
        <p:nvSpPr>
          <p:cNvPr id="25" name="TextBox 24">
            <a:hlinkClick r:id="rId3" action="ppaction://hlinksldjump"/>
          </p:cNvPr>
          <p:cNvSpPr txBox="1">
            <a:spLocks noChangeArrowheads="1"/>
          </p:cNvSpPr>
          <p:nvPr/>
        </p:nvSpPr>
        <p:spPr bwMode="auto">
          <a:xfrm>
            <a:off x="3097213" y="2286000"/>
            <a:ext cx="2971800" cy="369332"/>
          </a:xfrm>
          <a:prstGeom prst="rect">
            <a:avLst/>
          </a:prstGeom>
          <a:noFill/>
          <a:ln w="9525">
            <a:noFill/>
            <a:miter lim="800000"/>
            <a:headEnd/>
            <a:tailEnd/>
          </a:ln>
        </p:spPr>
        <p:txBody>
          <a:bodyPr>
            <a:spAutoFit/>
          </a:bodyPr>
          <a:lstStyle/>
          <a:p>
            <a:pPr algn="ctr">
              <a:spcBef>
                <a:spcPct val="50000"/>
              </a:spcBef>
            </a:pPr>
            <a:r>
              <a:rPr lang="en-US" b="1" dirty="0"/>
              <a:t>lack </a:t>
            </a:r>
            <a:r>
              <a:rPr lang="en-US" b="1" dirty="0" smtClean="0"/>
              <a:t>of </a:t>
            </a:r>
            <a:r>
              <a:rPr lang="en-US" b="1" u="sng" dirty="0" smtClean="0"/>
              <a:t>budget credibility </a:t>
            </a:r>
            <a:endParaRPr lang="en-US" b="1" u="sng" dirty="0">
              <a:solidFill>
                <a:schemeClr val="tx2"/>
              </a:solidFill>
            </a:endParaRPr>
          </a:p>
        </p:txBody>
      </p:sp>
      <p:grpSp>
        <p:nvGrpSpPr>
          <p:cNvPr id="3" name="Group 22"/>
          <p:cNvGrpSpPr/>
          <p:nvPr/>
        </p:nvGrpSpPr>
        <p:grpSpPr>
          <a:xfrm>
            <a:off x="3429000" y="1143000"/>
            <a:ext cx="2285998" cy="937474"/>
            <a:chOff x="3966581" y="145647"/>
            <a:chExt cx="2597392" cy="1410440"/>
          </a:xfrm>
          <a:solidFill>
            <a:schemeClr val="tx2"/>
          </a:solidFill>
          <a:scene3d>
            <a:camera prst="orthographicFront"/>
            <a:lightRig rig="flat" dir="t"/>
          </a:scene3d>
        </p:grpSpPr>
        <p:sp>
          <p:nvSpPr>
            <p:cNvPr id="41" name="Oval 40"/>
            <p:cNvSpPr/>
            <p:nvPr/>
          </p:nvSpPr>
          <p:spPr>
            <a:xfrm>
              <a:off x="3966581" y="145647"/>
              <a:ext cx="2597392" cy="1410440"/>
            </a:xfrm>
            <a:prstGeom prst="ellipse">
              <a:avLst/>
            </a:prstGeom>
            <a:grpFill/>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2" name="Oval 4"/>
            <p:cNvSpPr/>
            <p:nvPr/>
          </p:nvSpPr>
          <p:spPr>
            <a:xfrm>
              <a:off x="4433540" y="466845"/>
              <a:ext cx="1697536" cy="825239"/>
            </a:xfrm>
            <a:prstGeom prst="rect">
              <a:avLst/>
            </a:prstGeom>
            <a:grpFill/>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r>
                <a:rPr lang="en-US" sz="1600" b="1" dirty="0" smtClean="0">
                  <a:solidFill>
                    <a:schemeClr val="bg1"/>
                  </a:solidFill>
                  <a:effectLst>
                    <a:outerShdw blurRad="38100" dist="38100" dir="2700000" algn="tl">
                      <a:srgbClr val="000000">
                        <a:alpha val="43137"/>
                      </a:srgbClr>
                    </a:outerShdw>
                  </a:effectLst>
                </a:rPr>
                <a:t>PREPARATION</a:t>
              </a:r>
              <a:endParaRPr lang="en-US" sz="1600" b="1" dirty="0">
                <a:solidFill>
                  <a:schemeClr val="bg1"/>
                </a:solidFill>
                <a:effectLst>
                  <a:outerShdw blurRad="38100" dist="38100" dir="2700000" algn="tl">
                    <a:srgbClr val="000000">
                      <a:alpha val="43137"/>
                    </a:srgbClr>
                  </a:outerShdw>
                </a:effectLst>
              </a:endParaRPr>
            </a:p>
          </p:txBody>
        </p:sp>
      </p:grpSp>
      <p:grpSp>
        <p:nvGrpSpPr>
          <p:cNvPr id="4" name="Group 24"/>
          <p:cNvGrpSpPr/>
          <p:nvPr/>
        </p:nvGrpSpPr>
        <p:grpSpPr>
          <a:xfrm>
            <a:off x="3429002" y="5234726"/>
            <a:ext cx="2285998" cy="937474"/>
            <a:chOff x="3966583" y="3196431"/>
            <a:chExt cx="2597392" cy="1410440"/>
          </a:xfrm>
          <a:solidFill>
            <a:schemeClr val="tx2"/>
          </a:solidFill>
          <a:scene3d>
            <a:camera prst="orthographicFront"/>
            <a:lightRig rig="flat" dir="t"/>
          </a:scene3d>
        </p:grpSpPr>
        <p:sp>
          <p:nvSpPr>
            <p:cNvPr id="44" name="Oval 43"/>
            <p:cNvSpPr/>
            <p:nvPr/>
          </p:nvSpPr>
          <p:spPr>
            <a:xfrm>
              <a:off x="3966583" y="3196431"/>
              <a:ext cx="2597392" cy="1410440"/>
            </a:xfrm>
            <a:prstGeom prst="ellipse">
              <a:avLst/>
            </a:prstGeom>
            <a:grpFill/>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5" name="Oval 8"/>
            <p:cNvSpPr/>
            <p:nvPr/>
          </p:nvSpPr>
          <p:spPr>
            <a:xfrm>
              <a:off x="4572639" y="3402985"/>
              <a:ext cx="1471857" cy="997331"/>
            </a:xfrm>
            <a:prstGeom prst="rect">
              <a:avLst/>
            </a:prstGeom>
            <a:grpFill/>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r>
                <a:rPr lang="en-US" sz="1600" b="1" dirty="0" smtClean="0">
                  <a:solidFill>
                    <a:schemeClr val="bg1"/>
                  </a:solidFill>
                  <a:effectLst>
                    <a:outerShdw blurRad="38100" dist="38100" dir="2700000" algn="tl">
                      <a:srgbClr val="000000">
                        <a:alpha val="43137"/>
                      </a:srgbClr>
                    </a:outerShdw>
                  </a:effectLst>
                </a:rPr>
                <a:t> EXECUTION</a:t>
              </a:r>
              <a:endParaRPr lang="en-US" b="1" dirty="0">
                <a:solidFill>
                  <a:schemeClr val="bg1"/>
                </a:solidFill>
                <a:effectLst>
                  <a:outerShdw blurRad="38100" dist="38100" dir="2700000" algn="tl">
                    <a:srgbClr val="000000">
                      <a:alpha val="43137"/>
                    </a:srgbClr>
                  </a:outerShdw>
                </a:effectLst>
              </a:endParaRPr>
            </a:p>
          </p:txBody>
        </p:sp>
      </p:grpSp>
      <p:grpSp>
        <p:nvGrpSpPr>
          <p:cNvPr id="5" name="Group 25"/>
          <p:cNvGrpSpPr/>
          <p:nvPr/>
        </p:nvGrpSpPr>
        <p:grpSpPr>
          <a:xfrm>
            <a:off x="533402" y="2971800"/>
            <a:ext cx="2285998" cy="893079"/>
            <a:chOff x="1143007" y="1676393"/>
            <a:chExt cx="2597392" cy="1410440"/>
          </a:xfrm>
          <a:solidFill>
            <a:schemeClr val="tx2"/>
          </a:solidFill>
          <a:scene3d>
            <a:camera prst="orthographicFront"/>
            <a:lightRig rig="flat" dir="t"/>
          </a:scene3d>
        </p:grpSpPr>
        <p:sp>
          <p:nvSpPr>
            <p:cNvPr id="51" name="Oval 50"/>
            <p:cNvSpPr/>
            <p:nvPr/>
          </p:nvSpPr>
          <p:spPr>
            <a:xfrm>
              <a:off x="1143007" y="1676393"/>
              <a:ext cx="2597392" cy="1410440"/>
            </a:xfrm>
            <a:prstGeom prst="ellipse">
              <a:avLst/>
            </a:prstGeom>
            <a:grpFill/>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2" name="Oval 10"/>
            <p:cNvSpPr/>
            <p:nvPr/>
          </p:nvSpPr>
          <p:spPr>
            <a:xfrm>
              <a:off x="1473091" y="1997329"/>
              <a:ext cx="2077913" cy="670776"/>
            </a:xfrm>
            <a:prstGeom prst="rect">
              <a:avLst/>
            </a:prstGeom>
            <a:grpFill/>
            <a:sp3d/>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n-US" sz="1600" b="1" dirty="0" smtClean="0">
                  <a:solidFill>
                    <a:schemeClr val="bg1"/>
                  </a:solidFill>
                  <a:effectLst>
                    <a:outerShdw blurRad="38100" dist="38100" dir="2700000" algn="tl">
                      <a:srgbClr val="000000">
                        <a:alpha val="43137"/>
                      </a:srgbClr>
                    </a:outerShdw>
                  </a:effectLst>
                </a:rPr>
                <a:t> ACCOUNTABILITY</a:t>
              </a:r>
              <a:endParaRPr lang="en-US" sz="1600" b="1" dirty="0">
                <a:solidFill>
                  <a:schemeClr val="bg1"/>
                </a:solidFill>
                <a:effectLst>
                  <a:outerShdw blurRad="38100" dist="38100" dir="2700000" algn="tl">
                    <a:srgbClr val="000000">
                      <a:alpha val="43137"/>
                    </a:srgbClr>
                  </a:outerShdw>
                </a:effectLst>
              </a:endParaRPr>
            </a:p>
          </p:txBody>
        </p:sp>
      </p:grpSp>
      <p:sp>
        <p:nvSpPr>
          <p:cNvPr id="29" name="Rectangle 2"/>
          <p:cNvSpPr txBox="1">
            <a:spLocks noChangeArrowheads="1"/>
          </p:cNvSpPr>
          <p:nvPr/>
        </p:nvSpPr>
        <p:spPr bwMode="auto">
          <a:xfrm>
            <a:off x="914400" y="228600"/>
            <a:ext cx="8091487" cy="914400"/>
          </a:xfrm>
          <a:prstGeom prst="rect">
            <a:avLst/>
          </a:prstGeom>
          <a:noFill/>
          <a:ln w="9525">
            <a:noFill/>
            <a:miter lim="800000"/>
            <a:headEnd/>
            <a:tailEnd/>
          </a:ln>
        </p:spPr>
        <p:txBody>
          <a:bodyPr anchor="ctr"/>
          <a:lstStyle/>
          <a:p>
            <a:pPr algn="ctr" eaLnBrk="0" hangingPunct="0">
              <a:defRPr/>
            </a:pPr>
            <a:r>
              <a:rPr lang="en-US" sz="3600" b="1" kern="0" dirty="0" smtClean="0">
                <a:latin typeface="+mj-lt"/>
                <a:ea typeface="+mj-ea"/>
                <a:cs typeface="Arial"/>
              </a:rPr>
              <a:t>PFM Cycle and Gaps</a:t>
            </a:r>
            <a:endParaRPr lang="en-US" sz="3600" b="1" kern="0" dirty="0">
              <a:latin typeface="+mj-lt"/>
              <a:ea typeface="+mj-ea"/>
              <a:cs typeface="Arial"/>
            </a:endParaRPr>
          </a:p>
        </p:txBody>
      </p:sp>
      <p:grpSp>
        <p:nvGrpSpPr>
          <p:cNvPr id="6" name="Group 23"/>
          <p:cNvGrpSpPr/>
          <p:nvPr/>
        </p:nvGrpSpPr>
        <p:grpSpPr>
          <a:xfrm>
            <a:off x="6324600" y="2948726"/>
            <a:ext cx="2285998" cy="937474"/>
            <a:chOff x="6553197" y="1676394"/>
            <a:chExt cx="2597392" cy="1410440"/>
          </a:xfrm>
          <a:solidFill>
            <a:schemeClr val="tx2"/>
          </a:solidFill>
          <a:scene3d>
            <a:camera prst="orthographicFront"/>
            <a:lightRig rig="flat" dir="t"/>
          </a:scene3d>
        </p:grpSpPr>
        <p:sp>
          <p:nvSpPr>
            <p:cNvPr id="30" name="Oval 29"/>
            <p:cNvSpPr/>
            <p:nvPr/>
          </p:nvSpPr>
          <p:spPr>
            <a:xfrm>
              <a:off x="6553197" y="1676394"/>
              <a:ext cx="2597392" cy="1410440"/>
            </a:xfrm>
            <a:prstGeom prst="ellipse">
              <a:avLst/>
            </a:prstGeom>
            <a:grpFill/>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33" name="Oval 6"/>
            <p:cNvSpPr/>
            <p:nvPr/>
          </p:nvSpPr>
          <p:spPr>
            <a:xfrm>
              <a:off x="7159255" y="1905681"/>
              <a:ext cx="1752865" cy="859953"/>
            </a:xfrm>
            <a:prstGeom prst="rect">
              <a:avLst/>
            </a:prstGeom>
            <a:grpFill/>
            <a:sp3d/>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a:lnSpc>
                  <a:spcPct val="90000"/>
                </a:lnSpc>
                <a:spcAft>
                  <a:spcPct val="35000"/>
                </a:spcAft>
                <a:defRPr/>
              </a:pPr>
              <a:r>
                <a:rPr lang="en-US" sz="1400" b="1" dirty="0" smtClean="0">
                  <a:solidFill>
                    <a:schemeClr val="bg1"/>
                  </a:solidFill>
                  <a:effectLst>
                    <a:outerShdw blurRad="38100" dist="38100" dir="2700000" algn="tl">
                      <a:srgbClr val="000000">
                        <a:alpha val="43137"/>
                      </a:srgbClr>
                    </a:outerShdw>
                  </a:effectLst>
                </a:rPr>
                <a:t>AUTHORIZATION</a:t>
              </a:r>
              <a:endParaRPr lang="en-US" sz="1400" b="1" dirty="0">
                <a:solidFill>
                  <a:schemeClr val="bg1"/>
                </a:solidFill>
                <a:effectLst>
                  <a:outerShdw blurRad="38100" dist="38100" dir="2700000" algn="tl">
                    <a:srgbClr val="000000">
                      <a:alpha val="43137"/>
                    </a:srgbClr>
                  </a:outerShdw>
                </a:effectLst>
              </a:endParaRPr>
            </a:p>
          </p:txBody>
        </p:sp>
      </p:grpSp>
      <p:pic>
        <p:nvPicPr>
          <p:cNvPr id="27" name="Picture 2" descr="C:\Users\User\AppData\Local\Microsoft\Windows\Temporary Internet Files\Content.IE5\MV2UX5CR\MC90043162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6329"/>
            <a:ext cx="2408423" cy="1848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033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
            <a:ext cx="9632389"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1600200" y="243840"/>
            <a:ext cx="6324599" cy="265176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What do we want to achieve?</a:t>
            </a:r>
            <a:endParaRPr lang="en-US" sz="3600" b="1" dirty="0">
              <a:solidFill>
                <a:schemeClr val="bg1"/>
              </a:solidFill>
            </a:endParaRPr>
          </a:p>
        </p:txBody>
      </p:sp>
    </p:spTree>
    <p:extLst>
      <p:ext uri="{BB962C8B-B14F-4D97-AF65-F5344CB8AC3E}">
        <p14:creationId xmlns:p14="http://schemas.microsoft.com/office/powerpoint/2010/main" val="3250787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905000" y="228600"/>
            <a:ext cx="6705600" cy="1143000"/>
          </a:xfrm>
        </p:spPr>
        <p:txBody>
          <a:bodyPr>
            <a:normAutofit/>
          </a:bodyPr>
          <a:lstStyle/>
          <a:p>
            <a:pPr eaLnBrk="1" hangingPunct="1"/>
            <a:r>
              <a:rPr lang="en-GB" dirty="0" smtClean="0">
                <a:cs typeface="Arial" pitchFamily="34" charset="0"/>
              </a:rPr>
              <a:t>PFM Policy Bases</a:t>
            </a:r>
            <a:endParaRPr lang="en-GB" b="1" dirty="0" smtClean="0">
              <a:cs typeface="Arial" pitchFamily="34" charset="0"/>
            </a:endParaRPr>
          </a:p>
        </p:txBody>
      </p:sp>
      <p:sp>
        <p:nvSpPr>
          <p:cNvPr id="6148" name="Rectangle 3"/>
          <p:cNvSpPr>
            <a:spLocks noGrp="1" noChangeArrowheads="1"/>
          </p:cNvSpPr>
          <p:nvPr>
            <p:ph sz="half" idx="1"/>
          </p:nvPr>
        </p:nvSpPr>
        <p:spPr>
          <a:xfrm>
            <a:off x="4648200" y="1295400"/>
            <a:ext cx="4267200" cy="5105400"/>
          </a:xfrm>
        </p:spPr>
        <p:txBody>
          <a:bodyPr>
            <a:noAutofit/>
          </a:bodyPr>
          <a:lstStyle/>
          <a:p>
            <a:pPr marL="406400" indent="-406400" eaLnBrk="1" hangingPunct="1">
              <a:lnSpc>
                <a:spcPct val="90000"/>
              </a:lnSpc>
              <a:buClr>
                <a:srgbClr val="FFCC00"/>
              </a:buClr>
              <a:buFont typeface="Wingdings" pitchFamily="2" charset="2"/>
              <a:buChar char="®"/>
            </a:pPr>
            <a:r>
              <a:rPr lang="en-PH" sz="1800" dirty="0" smtClean="0">
                <a:cs typeface="Arial" pitchFamily="34" charset="0"/>
              </a:rPr>
              <a:t>Master plan for modernizing the financial management system of the government</a:t>
            </a:r>
          </a:p>
          <a:p>
            <a:pPr marL="406400" indent="-406400" eaLnBrk="1" hangingPunct="1">
              <a:lnSpc>
                <a:spcPct val="90000"/>
              </a:lnSpc>
              <a:buClr>
                <a:srgbClr val="FFCC00"/>
              </a:buClr>
              <a:buFont typeface="Wingdings" pitchFamily="2" charset="2"/>
              <a:buChar char="®"/>
            </a:pPr>
            <a:endParaRPr lang="en-PH" sz="1800" dirty="0" smtClean="0">
              <a:cs typeface="Arial" pitchFamily="34" charset="0"/>
            </a:endParaRPr>
          </a:p>
          <a:p>
            <a:pPr marL="406400" indent="-406400" eaLnBrk="1" hangingPunct="1">
              <a:lnSpc>
                <a:spcPct val="90000"/>
              </a:lnSpc>
              <a:buClr>
                <a:srgbClr val="FFCC00"/>
              </a:buClr>
              <a:buFont typeface="Wingdings" pitchFamily="2" charset="2"/>
              <a:buChar char="®"/>
            </a:pPr>
            <a:r>
              <a:rPr lang="en-US" sz="1800" dirty="0" smtClean="0">
                <a:ea typeface="ＭＳ Ｐゴシック" charset="0"/>
                <a:cs typeface="Arial" pitchFamily="34" charset="0"/>
              </a:rPr>
              <a:t>Executive Order 55 (s. 2011) directs the integration and automation of PFM systems</a:t>
            </a:r>
          </a:p>
          <a:p>
            <a:pPr marL="406400" indent="-406400" eaLnBrk="1" hangingPunct="1">
              <a:lnSpc>
                <a:spcPct val="90000"/>
              </a:lnSpc>
              <a:buClr>
                <a:srgbClr val="FFCC00"/>
              </a:buClr>
              <a:buFont typeface="Wingdings" pitchFamily="2" charset="2"/>
              <a:buChar char="®"/>
            </a:pPr>
            <a:endParaRPr lang="en-US" sz="1800" dirty="0" smtClean="0">
              <a:ea typeface="ＭＳ Ｐゴシック" charset="0"/>
              <a:cs typeface="Arial" pitchFamily="34" charset="0"/>
            </a:endParaRPr>
          </a:p>
          <a:p>
            <a:pPr marL="406400" indent="-406400" eaLnBrk="1" hangingPunct="1">
              <a:lnSpc>
                <a:spcPct val="90000"/>
              </a:lnSpc>
              <a:buClr>
                <a:srgbClr val="FFCC00"/>
              </a:buClr>
              <a:buFont typeface="Wingdings" pitchFamily="2" charset="2"/>
              <a:buChar char="®"/>
            </a:pPr>
            <a:r>
              <a:rPr lang="en-US" sz="1800" dirty="0" smtClean="0">
                <a:ea typeface="ＭＳ Ｐゴシック" charset="0"/>
                <a:cs typeface="Arial" pitchFamily="34" charset="0"/>
              </a:rPr>
              <a:t>Improve efficiency, accountability and transparency of public fund use </a:t>
            </a:r>
          </a:p>
          <a:p>
            <a:pPr marL="406400" indent="-406400" eaLnBrk="1" hangingPunct="1">
              <a:lnSpc>
                <a:spcPct val="90000"/>
              </a:lnSpc>
              <a:buClr>
                <a:srgbClr val="FFCC00"/>
              </a:buClr>
              <a:buFont typeface="Wingdings" pitchFamily="2" charset="2"/>
              <a:buChar char="®"/>
            </a:pPr>
            <a:endParaRPr lang="en-US" sz="1800" dirty="0" smtClean="0">
              <a:ea typeface="ＭＳ Ｐゴシック" charset="0"/>
              <a:cs typeface="Arial" pitchFamily="34" charset="0"/>
            </a:endParaRPr>
          </a:p>
          <a:p>
            <a:pPr marL="406400" indent="-406400" eaLnBrk="1" hangingPunct="1">
              <a:lnSpc>
                <a:spcPct val="90000"/>
              </a:lnSpc>
              <a:buClr>
                <a:srgbClr val="FFCC00"/>
              </a:buClr>
              <a:buFont typeface="Wingdings" pitchFamily="2" charset="2"/>
              <a:buChar char="®"/>
            </a:pPr>
            <a:r>
              <a:rPr lang="en-US" sz="1800" dirty="0" smtClean="0">
                <a:ea typeface="ＭＳ Ｐゴシック" charset="0"/>
                <a:cs typeface="Arial" pitchFamily="34" charset="0"/>
              </a:rPr>
              <a:t>Contribute to good governance and fiscal discipline as a strategy for inclusive growth and poverty reduction </a:t>
            </a:r>
            <a:endParaRPr lang="en-US" sz="1800" dirty="0">
              <a:ea typeface="ＭＳ Ｐゴシック" charset="0"/>
              <a:cs typeface="Arial" pitchFamily="34" charset="0"/>
            </a:endParaRPr>
          </a:p>
          <a:p>
            <a:pPr marL="406400" indent="-406400" eaLnBrk="1" hangingPunct="1">
              <a:lnSpc>
                <a:spcPct val="90000"/>
              </a:lnSpc>
              <a:buClr>
                <a:srgbClr val="FFCC00"/>
              </a:buClr>
              <a:buFont typeface="Wingdings" pitchFamily="2" charset="2"/>
              <a:buChar char="®"/>
            </a:pPr>
            <a:endParaRPr lang="en-US" sz="1800" dirty="0">
              <a:ea typeface="ＭＳ Ｐゴシック" charset="0"/>
              <a:cs typeface="Arial" pitchFamily="34" charset="0"/>
            </a:endParaRPr>
          </a:p>
        </p:txBody>
      </p:sp>
      <p:pic>
        <p:nvPicPr>
          <p:cNvPr id="819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3903" y="1447800"/>
            <a:ext cx="4038600" cy="4562475"/>
          </a:xfrm>
        </p:spPr>
      </p:pic>
      <p:sp>
        <p:nvSpPr>
          <p:cNvPr id="2" name="Oval 1"/>
          <p:cNvSpPr/>
          <p:nvPr/>
        </p:nvSpPr>
        <p:spPr>
          <a:xfrm>
            <a:off x="4876800" y="2209800"/>
            <a:ext cx="2667000"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7222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Reform Objective</a:t>
            </a:r>
            <a:endParaRPr lang="en-US" sz="4000" dirty="0"/>
          </a:p>
        </p:txBody>
      </p:sp>
      <p:sp>
        <p:nvSpPr>
          <p:cNvPr id="3" name="Content Placeholder 2"/>
          <p:cNvSpPr>
            <a:spLocks noGrp="1"/>
          </p:cNvSpPr>
          <p:nvPr>
            <p:ph idx="1"/>
          </p:nvPr>
        </p:nvSpPr>
        <p:spPr/>
        <p:txBody>
          <a:bodyPr>
            <a:normAutofit/>
          </a:bodyPr>
          <a:lstStyle/>
          <a:p>
            <a:pPr marL="0" indent="0" algn="ctr">
              <a:buNone/>
            </a:pPr>
            <a:r>
              <a:rPr lang="en-US" sz="3200" dirty="0" smtClean="0">
                <a:solidFill>
                  <a:srgbClr val="C00000"/>
                </a:solidFill>
              </a:rPr>
              <a:t>Clarify, simplify, improve </a:t>
            </a:r>
            <a:r>
              <a:rPr lang="en-US" sz="3200" dirty="0" smtClean="0"/>
              <a:t>and </a:t>
            </a:r>
            <a:r>
              <a:rPr lang="en-US" sz="3200" dirty="0">
                <a:solidFill>
                  <a:srgbClr val="C00000"/>
                </a:solidFill>
              </a:rPr>
              <a:t>h</a:t>
            </a:r>
            <a:r>
              <a:rPr lang="en-US" sz="3200" dirty="0" smtClean="0">
                <a:solidFill>
                  <a:srgbClr val="C00000"/>
                </a:solidFill>
              </a:rPr>
              <a:t>armonize </a:t>
            </a:r>
            <a:r>
              <a:rPr lang="en-US" sz="3200" dirty="0" smtClean="0"/>
              <a:t>financial management processes and information systems in the whole of government and as necessary </a:t>
            </a:r>
            <a:r>
              <a:rPr lang="en-US" sz="3200" dirty="0" smtClean="0">
                <a:solidFill>
                  <a:srgbClr val="C00000"/>
                </a:solidFill>
              </a:rPr>
              <a:t>reengineer</a:t>
            </a:r>
            <a:r>
              <a:rPr lang="en-US" sz="3200" dirty="0" smtClean="0"/>
              <a:t> and </a:t>
            </a:r>
            <a:r>
              <a:rPr lang="en-US" sz="3200" dirty="0" smtClean="0">
                <a:solidFill>
                  <a:srgbClr val="C00000"/>
                </a:solidFill>
              </a:rPr>
              <a:t>integrate </a:t>
            </a:r>
            <a:r>
              <a:rPr lang="en-US" sz="3200" dirty="0" smtClean="0"/>
              <a:t>relevant systems in COA, DBM, DOF and implementing agencies</a:t>
            </a:r>
          </a:p>
          <a:p>
            <a:pPr marL="0" indent="0" algn="ctr">
              <a:buNone/>
            </a:pPr>
            <a:endParaRPr lang="en-US" sz="3600" dirty="0"/>
          </a:p>
          <a:p>
            <a:pPr marL="0" indent="0" algn="ctr">
              <a:buNone/>
            </a:pPr>
            <a:endParaRPr lang="en-US" sz="3200" dirty="0"/>
          </a:p>
        </p:txBody>
      </p:sp>
      <p:grpSp>
        <p:nvGrpSpPr>
          <p:cNvPr id="5" name="Group 4"/>
          <p:cNvGrpSpPr/>
          <p:nvPr/>
        </p:nvGrpSpPr>
        <p:grpSpPr>
          <a:xfrm>
            <a:off x="2321875" y="4800600"/>
            <a:ext cx="4500249" cy="1119187"/>
            <a:chOff x="4343400" y="228600"/>
            <a:chExt cx="4500249" cy="1119187"/>
          </a:xfrm>
        </p:grpSpPr>
        <p:grpSp>
          <p:nvGrpSpPr>
            <p:cNvPr id="6" name="Group 5"/>
            <p:cNvGrpSpPr>
              <a:grpSpLocks/>
            </p:cNvGrpSpPr>
            <p:nvPr/>
          </p:nvGrpSpPr>
          <p:grpSpPr bwMode="auto">
            <a:xfrm>
              <a:off x="4343400" y="228600"/>
              <a:ext cx="3311941" cy="1119187"/>
              <a:chOff x="6910255" y="6056593"/>
              <a:chExt cx="2178117" cy="731142"/>
            </a:xfrm>
          </p:grpSpPr>
          <p:pic>
            <p:nvPicPr>
              <p:cNvPr id="8" name="Picture 13" descr="C:\Users\cnierra\Dropbox\Cams' Files\GIFMIS\COALogo3D1.gif"/>
              <p:cNvPicPr>
                <a:picLocks noChangeAspect="1" noChangeArrowheads="1"/>
              </p:cNvPicPr>
              <p:nvPr/>
            </p:nvPicPr>
            <p:blipFill>
              <a:blip r:embed="rId3" cstate="print"/>
              <a:srcRect/>
              <a:stretch>
                <a:fillRect/>
              </a:stretch>
            </p:blipFill>
            <p:spPr bwMode="auto">
              <a:xfrm>
                <a:off x="6910255" y="6056593"/>
                <a:ext cx="724939" cy="708575"/>
              </a:xfrm>
              <a:prstGeom prst="rect">
                <a:avLst/>
              </a:prstGeom>
              <a:noFill/>
              <a:ln w="9525">
                <a:noFill/>
                <a:miter lim="800000"/>
                <a:headEnd/>
                <a:tailEnd/>
              </a:ln>
            </p:spPr>
          </p:pic>
          <p:pic>
            <p:nvPicPr>
              <p:cNvPr id="9" name="Picture 16" descr="C:\Users\cnierra\Dropbox\Cams' Files\GIFMIS\DOF_Seal.png"/>
              <p:cNvPicPr>
                <a:picLocks noChangeAspect="1" noChangeArrowheads="1"/>
              </p:cNvPicPr>
              <p:nvPr/>
            </p:nvPicPr>
            <p:blipFill>
              <a:blip r:embed="rId4" cstate="print"/>
              <a:srcRect/>
              <a:stretch>
                <a:fillRect/>
              </a:stretch>
            </p:blipFill>
            <p:spPr bwMode="auto">
              <a:xfrm>
                <a:off x="8401664" y="6060832"/>
                <a:ext cx="686708" cy="693607"/>
              </a:xfrm>
              <a:prstGeom prst="rect">
                <a:avLst/>
              </a:prstGeom>
              <a:noFill/>
              <a:ln w="9525">
                <a:noFill/>
                <a:miter lim="800000"/>
                <a:headEnd/>
                <a:tailEnd/>
              </a:ln>
            </p:spPr>
          </p:pic>
          <p:pic>
            <p:nvPicPr>
              <p:cNvPr id="10" name="Picture 17" descr="C:\Users\cnierra\Desktop\Ivory's Files\Pictures\DBM SEAL HIGH RES.jpg"/>
              <p:cNvPicPr>
                <a:picLocks noChangeAspect="1" noChangeArrowheads="1"/>
              </p:cNvPicPr>
              <p:nvPr/>
            </p:nvPicPr>
            <p:blipFill>
              <a:blip r:embed="rId5" cstate="print"/>
              <a:srcRect/>
              <a:stretch>
                <a:fillRect/>
              </a:stretch>
            </p:blipFill>
            <p:spPr bwMode="auto">
              <a:xfrm>
                <a:off x="7619500" y="6056593"/>
                <a:ext cx="754794" cy="731142"/>
              </a:xfrm>
              <a:prstGeom prst="rect">
                <a:avLst/>
              </a:prstGeom>
              <a:noFill/>
              <a:ln w="9525">
                <a:noFill/>
                <a:miter lim="800000"/>
                <a:headEnd/>
                <a:tailEnd/>
              </a:ln>
            </p:spPr>
          </p:pic>
        </p:grpSp>
        <p:pic>
          <p:nvPicPr>
            <p:cNvPr id="7" name="Picture 2" descr="C:\Users\rndevera\Documents\Bureau-of-the-Treasury-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4391" y="265141"/>
              <a:ext cx="1169258" cy="10826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72660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PFM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3574</TotalTime>
  <Words>5127</Words>
  <Application>Microsoft Office PowerPoint</Application>
  <PresentationFormat>On-screen Show (4:3)</PresentationFormat>
  <Paragraphs>535</Paragraphs>
  <Slides>32</Slides>
  <Notes>32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PFM Template</vt:lpstr>
      <vt:lpstr>Chart</vt:lpstr>
      <vt:lpstr>Bitmap Image</vt:lpstr>
      <vt:lpstr>PowerPoint Presentation</vt:lpstr>
      <vt:lpstr>Session Scope</vt:lpstr>
      <vt:lpstr>PowerPoint Presentation</vt:lpstr>
      <vt:lpstr>PowerPoint Presentation</vt:lpstr>
      <vt:lpstr>PowerPoint Presentation</vt:lpstr>
      <vt:lpstr>PowerPoint Presentation</vt:lpstr>
      <vt:lpstr>PowerPoint Presentation</vt:lpstr>
      <vt:lpstr>PFM Policy Bases</vt:lpstr>
      <vt:lpstr>Reform Objective</vt:lpstr>
      <vt:lpstr>Desired Outputs</vt:lpstr>
      <vt:lpstr>PowerPoint Presentation</vt:lpstr>
      <vt:lpstr>PFM Projects</vt:lpstr>
      <vt:lpstr>PowerPoint Presentation</vt:lpstr>
      <vt:lpstr>PowerPoint Presentation</vt:lpstr>
      <vt:lpstr>Messy Traffic of Financial Reporting Activities</vt:lpstr>
      <vt:lpstr>Unified  Accounts  Code Structure</vt:lpstr>
      <vt:lpstr>Online Submission Of Budget Proposal System (OSBPS)</vt:lpstr>
      <vt:lpstr>Treasury Single Account  (TSA) Conceptual Design</vt:lpstr>
      <vt:lpstr>GIFMIS</vt:lpstr>
      <vt:lpstr>PowerPoint Presentation</vt:lpstr>
      <vt:lpstr>PowerPoint Presentation</vt:lpstr>
      <vt:lpstr>Is government ready for change? </vt:lpstr>
      <vt:lpstr>PFM Capacity Building </vt:lpstr>
      <vt:lpstr>Critical Path to GIFMIS</vt:lpstr>
      <vt:lpstr>PowerPoint Presentation</vt:lpstr>
      <vt:lpstr>PowerPoint Presentation</vt:lpstr>
      <vt:lpstr>Revised Chart of Accounts </vt:lpstr>
      <vt:lpstr>PowerPoint Presentation</vt:lpstr>
      <vt:lpstr>GIFMIS Conceptual Design  (The “To Be”)</vt:lpstr>
      <vt:lpstr>PowerPoint Presentation</vt:lpstr>
      <vt:lpstr>GIFMIS Timelines</vt:lpstr>
      <vt:lpstr>GIFMIS Pilot Implementation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PFM Reform Program</dc:title>
  <dc:creator>SVillaluz</dc:creator>
  <cp:lastModifiedBy>BIR-R6</cp:lastModifiedBy>
  <cp:revision>394</cp:revision>
  <dcterms:created xsi:type="dcterms:W3CDTF">2013-03-19T04:50:53Z</dcterms:created>
  <dcterms:modified xsi:type="dcterms:W3CDTF">2013-04-04T08:42:42Z</dcterms:modified>
</cp:coreProperties>
</file>